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8"/>
  </p:notesMasterIdLst>
  <p:sldIdLst>
    <p:sldId id="256" r:id="rId2"/>
    <p:sldId id="304" r:id="rId3"/>
    <p:sldId id="340" r:id="rId4"/>
    <p:sldId id="341" r:id="rId5"/>
    <p:sldId id="342" r:id="rId6"/>
    <p:sldId id="305" r:id="rId7"/>
    <p:sldId id="395" r:id="rId8"/>
    <p:sldId id="307" r:id="rId9"/>
    <p:sldId id="308" r:id="rId10"/>
    <p:sldId id="309" r:id="rId11"/>
    <p:sldId id="310" r:id="rId12"/>
    <p:sldId id="311" r:id="rId13"/>
    <p:sldId id="312" r:id="rId14"/>
    <p:sldId id="327" r:id="rId15"/>
    <p:sldId id="316" r:id="rId16"/>
    <p:sldId id="328" r:id="rId17"/>
    <p:sldId id="330" r:id="rId18"/>
    <p:sldId id="329" r:id="rId19"/>
    <p:sldId id="334" r:id="rId20"/>
    <p:sldId id="335" r:id="rId21"/>
    <p:sldId id="336" r:id="rId22"/>
    <p:sldId id="318" r:id="rId23"/>
    <p:sldId id="337" r:id="rId24"/>
    <p:sldId id="338" r:id="rId25"/>
    <p:sldId id="319" r:id="rId26"/>
    <p:sldId id="343" r:id="rId27"/>
    <p:sldId id="344" r:id="rId28"/>
    <p:sldId id="346" r:id="rId29"/>
    <p:sldId id="347" r:id="rId30"/>
    <p:sldId id="398" r:id="rId31"/>
    <p:sldId id="397" r:id="rId32"/>
    <p:sldId id="351" r:id="rId33"/>
    <p:sldId id="317" r:id="rId34"/>
    <p:sldId id="331" r:id="rId35"/>
    <p:sldId id="339" r:id="rId36"/>
    <p:sldId id="321" r:id="rId37"/>
    <p:sldId id="352" r:id="rId38"/>
    <p:sldId id="350" r:id="rId39"/>
    <p:sldId id="322" r:id="rId40"/>
    <p:sldId id="323" r:id="rId41"/>
    <p:sldId id="399" r:id="rId42"/>
    <p:sldId id="320" r:id="rId43"/>
    <p:sldId id="400" r:id="rId44"/>
    <p:sldId id="353" r:id="rId45"/>
    <p:sldId id="354" r:id="rId46"/>
    <p:sldId id="325" r:id="rId47"/>
    <p:sldId id="326" r:id="rId48"/>
    <p:sldId id="306" r:id="rId49"/>
    <p:sldId id="355" r:id="rId50"/>
    <p:sldId id="356" r:id="rId51"/>
    <p:sldId id="357" r:id="rId52"/>
    <p:sldId id="358" r:id="rId53"/>
    <p:sldId id="359" r:id="rId54"/>
    <p:sldId id="361" r:id="rId55"/>
    <p:sldId id="360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8" r:id="rId79"/>
    <p:sldId id="387" r:id="rId80"/>
    <p:sldId id="389" r:id="rId81"/>
    <p:sldId id="390" r:id="rId82"/>
    <p:sldId id="401" r:id="rId83"/>
    <p:sldId id="402" r:id="rId84"/>
    <p:sldId id="403" r:id="rId85"/>
    <p:sldId id="404" r:id="rId86"/>
    <p:sldId id="405" r:id="rId87"/>
    <p:sldId id="406" r:id="rId88"/>
    <p:sldId id="393" r:id="rId89"/>
    <p:sldId id="394" r:id="rId90"/>
    <p:sldId id="391" r:id="rId91"/>
    <p:sldId id="392" r:id="rId92"/>
    <p:sldId id="290" r:id="rId93"/>
    <p:sldId id="407" r:id="rId94"/>
    <p:sldId id="332" r:id="rId95"/>
    <p:sldId id="314" r:id="rId96"/>
    <p:sldId id="313" r:id="rId97"/>
    <p:sldId id="315" r:id="rId98"/>
    <p:sldId id="345" r:id="rId99"/>
    <p:sldId id="348" r:id="rId100"/>
    <p:sldId id="408" r:id="rId101"/>
    <p:sldId id="349" r:id="rId102"/>
    <p:sldId id="333" r:id="rId103"/>
    <p:sldId id="409" r:id="rId104"/>
    <p:sldId id="369" r:id="rId105"/>
    <p:sldId id="378" r:id="rId106"/>
    <p:sldId id="379" r:id="rId107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EDD"/>
    <a:srgbClr val="8D1187"/>
    <a:srgbClr val="032C45"/>
    <a:srgbClr val="E84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/>
    <p:restoredTop sz="94631"/>
  </p:normalViewPr>
  <p:slideViewPr>
    <p:cSldViewPr snapToGrid="0" snapToObjects="1">
      <p:cViewPr>
        <p:scale>
          <a:sx n="90" d="100"/>
          <a:sy n="90" d="100"/>
        </p:scale>
        <p:origin x="172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9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129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78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545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325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40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2304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79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3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7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9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84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49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6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7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76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2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9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4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04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8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6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35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7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2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2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44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6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2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3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5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0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4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0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2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0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04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7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4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11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25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13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7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0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65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312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565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6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75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3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65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49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6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56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7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118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47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92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29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8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33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70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55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05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48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7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10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97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67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83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80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9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588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88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03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36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87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93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74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40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890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446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73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828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0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32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02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258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5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35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74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80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6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05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0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2/13/21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2/13/21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2/13/21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2.emf"/><Relationship Id="rId7" Type="http://schemas.openxmlformats.org/officeDocument/2006/relationships/image" Target="../media/image1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2.emf"/><Relationship Id="rId7" Type="http://schemas.openxmlformats.org/officeDocument/2006/relationships/image" Target="../media/image1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6.jpeg"/><Relationship Id="rId5" Type="http://schemas.openxmlformats.org/officeDocument/2006/relationships/image" Target="../media/image9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2.emf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2.emf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4.xml"/><Relationship Id="rId5" Type="http://schemas.openxmlformats.org/officeDocument/2006/relationships/image" Target="../media/image6.jpe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4.gif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9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5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5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3.png"/><Relationship Id="rId5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3.png"/><Relationship Id="rId5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37.png"/><Relationship Id="rId8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3800" dirty="0" smtClean="0"/>
              <a:t>Time Integration of Reacting Flows and Energy-Stable Hybrid Spatial </a:t>
            </a:r>
            <a:r>
              <a:rPr lang="en-US" sz="3800" dirty="0" err="1" smtClean="0"/>
              <a:t>Discretizations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Preliminary Exam (Thursday, February 25</a:t>
            </a:r>
            <a:r>
              <a:rPr lang="en-US" baseline="30000" dirty="0" smtClean="0">
                <a:solidFill>
                  <a:srgbClr val="E84B26"/>
                </a:solidFill>
              </a:rPr>
              <a:t>th</a:t>
            </a:r>
            <a:r>
              <a:rPr lang="en-US" dirty="0" smtClean="0">
                <a:solidFill>
                  <a:srgbClr val="E84B26"/>
                </a:solidFill>
              </a:rPr>
              <a:t>, 2021)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inois Fighting Illini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7" y="2431999"/>
            <a:ext cx="1365684" cy="19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Given: an existing framework for multi-rate integration that has been proven effective for fully-explicit time advancement</a:t>
            </a:r>
          </a:p>
          <a:p>
            <a:pPr lvl="1"/>
            <a:r>
              <a:rPr lang="en-US" sz="2000" dirty="0" smtClean="0"/>
              <a:t>Timescale splitting -&gt; apply CFL condition to overset meshes</a:t>
            </a:r>
          </a:p>
          <a:p>
            <a:pPr lvl="1"/>
            <a:r>
              <a:rPr lang="en-US" sz="2000" dirty="0" smtClean="0"/>
              <a:t>Component coupling -&gt; energy-stable penalty-based interpolation</a:t>
            </a:r>
          </a:p>
          <a:p>
            <a:pPr lvl="1"/>
            <a:r>
              <a:rPr lang="en-US" sz="2000" dirty="0" smtClean="0"/>
              <a:t>Implementation: Python packages for code generation of multi-rate integrators as well as a number of other schemes, some of which are </a:t>
            </a:r>
            <a:r>
              <a:rPr lang="en-US" sz="2000" b="1" dirty="0" smtClean="0"/>
              <a:t>implicit</a:t>
            </a:r>
            <a:r>
              <a:rPr lang="en-US" sz="2000" dirty="0" smtClean="0"/>
              <a:t>/incorporate </a:t>
            </a:r>
            <a:r>
              <a:rPr lang="en-US" sz="2000" b="1" dirty="0" smtClean="0"/>
              <a:t>implicit solves</a:t>
            </a:r>
          </a:p>
          <a:p>
            <a:r>
              <a:rPr lang="en-US" sz="2400" dirty="0" smtClean="0"/>
              <a:t>Consider: combining performance improvement capabilities of multi-rate integration with flexibility of treating different right-hand sides implicitly or explicitly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</a:t>
            </a:r>
            <a:r>
              <a:rPr lang="en-US" dirty="0" smtClean="0"/>
              <a:t>Attenuation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Alternative approach to fully differential or differential/algebraic approaches to chemistry: attenuation</a:t>
            </a:r>
          </a:p>
          <a:p>
            <a:r>
              <a:rPr lang="en-US" sz="2000" dirty="0" smtClean="0"/>
              <a:t>Penalize fully differential approach with RHS term forcing to manifold</a:t>
            </a:r>
          </a:p>
          <a:p>
            <a:r>
              <a:rPr lang="en-US" sz="2000" dirty="0" smtClean="0"/>
              <a:t>Good resource: </a:t>
            </a:r>
            <a:r>
              <a:rPr lang="en-US" sz="2000" dirty="0" err="1" smtClean="0"/>
              <a:t>Ascher</a:t>
            </a:r>
            <a:r>
              <a:rPr lang="en-US" sz="2000" dirty="0" smtClean="0"/>
              <a:t> and </a:t>
            </a:r>
            <a:r>
              <a:rPr lang="en-US" sz="2000" dirty="0" err="1" smtClean="0"/>
              <a:t>Petzold</a:t>
            </a:r>
            <a:r>
              <a:rPr lang="en-US" sz="2000" dirty="0" smtClean="0"/>
              <a:t> (1998)</a:t>
            </a:r>
            <a:endParaRPr lang="en-US" sz="2000" dirty="0" smtClean="0"/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4" y="2797951"/>
            <a:ext cx="11811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5" y="2785251"/>
            <a:ext cx="24384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2" y="2383706"/>
            <a:ext cx="3073400" cy="1117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59429" y="3062794"/>
            <a:ext cx="49949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99" y="3865547"/>
            <a:ext cx="2159000" cy="77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6" y="4805751"/>
            <a:ext cx="44958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30" y="3537470"/>
            <a:ext cx="4137174" cy="3102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2" y="2366151"/>
            <a:ext cx="2946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Governing equations do not allow for </a:t>
            </a:r>
            <a:r>
              <a:rPr lang="en-US" sz="2400" dirty="0" err="1" smtClean="0"/>
              <a:t>PyJac</a:t>
            </a:r>
            <a:r>
              <a:rPr lang="en-US" sz="2400" dirty="0" smtClean="0"/>
              <a:t> intervention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4" y="3718211"/>
            <a:ext cx="6820911" cy="164679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92" y="2006855"/>
            <a:ext cx="3414601" cy="1549400"/>
          </a:xfrm>
          <a:prstGeom prst="rect">
            <a:avLst/>
          </a:prstGeom>
          <a:ln w="34925"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228578" y="259688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Reactor 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03604" y="435694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Reactor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Implementation: Code Generation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Leap: method descriptor for time-stepping methods</a:t>
            </a:r>
          </a:p>
          <a:p>
            <a:pPr lvl="1"/>
            <a:r>
              <a:rPr lang="en-US" sz="2000" dirty="0"/>
              <a:t>Written in Python</a:t>
            </a:r>
          </a:p>
          <a:p>
            <a:pPr lvl="1"/>
            <a:r>
              <a:rPr lang="en-US" sz="2000" dirty="0"/>
              <a:t>Can be used by method designers to develop novel integrators for various applications</a:t>
            </a:r>
          </a:p>
          <a:p>
            <a:pPr lvl="1"/>
            <a:r>
              <a:rPr lang="en-US" sz="2000" dirty="0"/>
              <a:t>Uses a virtual machine to describe both implicit and explicit methods in the form of instructions</a:t>
            </a:r>
          </a:p>
          <a:p>
            <a:r>
              <a:rPr lang="en-US" sz="2000" dirty="0" err="1"/>
              <a:t>Dagrt</a:t>
            </a:r>
            <a:r>
              <a:rPr lang="en-US" sz="2000" dirty="0"/>
              <a:t>: generates Fortran, Python, or C++ code using Leap </a:t>
            </a:r>
            <a:r>
              <a:rPr lang="en-US" sz="2000" dirty="0" smtClean="0"/>
              <a:t>instructions</a:t>
            </a:r>
          </a:p>
          <a:p>
            <a:r>
              <a:rPr lang="en-US" sz="2000" dirty="0" smtClean="0"/>
              <a:t>PyJac-V2: generates OpenCL/C++ code for chemical sources/Jacobians</a:t>
            </a:r>
            <a:endParaRPr lang="en-US" sz="2000" dirty="0"/>
          </a:p>
          <a:p>
            <a:r>
              <a:rPr lang="en-US" sz="2000" dirty="0" smtClean="0"/>
              <a:t>PlasCom2: </a:t>
            </a:r>
            <a:r>
              <a:rPr lang="en-US" sz="2000" dirty="0"/>
              <a:t>compressible fluid solver with overset grid capabilities </a:t>
            </a:r>
            <a:r>
              <a:rPr lang="en-US" sz="2000" dirty="0" smtClean="0"/>
              <a:t>(C++/Fortran</a:t>
            </a:r>
            <a:r>
              <a:rPr lang="en-US" sz="2000" dirty="0"/>
              <a:t>)</a:t>
            </a:r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7331130" y="5164734"/>
            <a:ext cx="1353605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60296" y="4680080"/>
            <a:ext cx="1334208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6919" y="5175483"/>
            <a:ext cx="1364113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9740" y="4680080"/>
            <a:ext cx="1352126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7640" y="4750377"/>
            <a:ext cx="129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Method: Leap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34535" y="4750377"/>
            <a:ext cx="120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Codegen: dagrt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66095" y="5283429"/>
            <a:ext cx="141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C++/Fortran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1837337" y="4898802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31130" y="5383778"/>
            <a:ext cx="13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PlasCom2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47931">
            <a:off x="4137464" y="5141338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434422" y="5398210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45498" y="5647887"/>
            <a:ext cx="1334208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719737" y="5718184"/>
            <a:ext cx="120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Codegen: </a:t>
            </a:r>
            <a:r>
              <a:rPr lang="en-US" dirty="0" smtClean="0"/>
              <a:t>PyJacV2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20599601">
            <a:off x="4158763" y="5740829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9526" y="5595272"/>
            <a:ext cx="1352126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26" y="5665569"/>
            <a:ext cx="129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Mech</a:t>
            </a:r>
            <a:r>
              <a:rPr lang="en-US" dirty="0" smtClean="0"/>
              <a:t>: </a:t>
            </a:r>
            <a:r>
              <a:rPr lang="en-US" dirty="0" err="1" smtClean="0"/>
              <a:t>Cantera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1833195" y="5900816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Further </a:t>
            </a:r>
            <a:r>
              <a:rPr lang="en-US" sz="2400" dirty="0" smtClean="0"/>
              <a:t>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655336bcb183396cd0401fe921c5dc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7" y="2698296"/>
            <a:ext cx="5229225" cy="29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9d8abdadd8fab8007eeba283bac382d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49" y="3652283"/>
            <a:ext cx="3371115" cy="19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codimd.tiker.net/uploads/upload_ef688023120e91f6a3298d3ead3566c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49" y="2544232"/>
            <a:ext cx="3459534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3025" y="4606485"/>
            <a:ext cx="385763" cy="70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Glue-to-Glue Projection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Note: for misaligned grids, or grids with different order of accuracy, multiple glue layers are needed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Provided glue-to-glue projections satisfy their own version of compatibility, we can assume P</a:t>
            </a:r>
            <a:r>
              <a:rPr lang="en-US" sz="2400" baseline="-25000" dirty="0" smtClean="0"/>
              <a:t>f2g</a:t>
            </a:r>
            <a:r>
              <a:rPr lang="en-US" sz="2400" dirty="0" smtClean="0"/>
              <a:t> projects to the finest layer without loss of generality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38" y="5461000"/>
            <a:ext cx="2412124" cy="45720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006855"/>
            <a:ext cx="6146800" cy="20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 the interior, assume a symmetric operator, and assume a stencil like this: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Stencils inspired by SBP interior construction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521983"/>
            <a:ext cx="7353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Interior and boundary order pairs match SBP as well</a:t>
            </a:r>
          </a:p>
          <a:p>
            <a:r>
              <a:rPr lang="en-US" sz="2400" dirty="0" smtClean="0"/>
              <a:t>m = 2l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What conditions do we want to enforce in either direction with this stencil?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07" y="2363233"/>
            <a:ext cx="1574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challenge existing state-of-the-art for CFD simulation of reacting flows -&gt; produce faster and more accurate turnaround for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2000" dirty="0" smtClean="0"/>
              <a:t>Combustion for propulsion: scramjets/ramjets</a:t>
            </a:r>
          </a:p>
          <a:p>
            <a:pPr lvl="1"/>
            <a:r>
              <a:rPr lang="en-US" sz="2000" dirty="0" smtClean="0"/>
              <a:t>Problems in atmospheric sciences -&gt; climate concerns</a:t>
            </a:r>
          </a:p>
          <a:p>
            <a:pPr lvl="1"/>
            <a:r>
              <a:rPr lang="en-US" sz="2000" dirty="0" smtClean="0"/>
              <a:t>Furnaces/residential heating -&gt; energy efficiency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ge result for scramjet combustion simu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2" y="3911077"/>
            <a:ext cx="51816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16809" y="5270116"/>
            <a:ext cx="192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b="1" dirty="0" smtClean="0"/>
              <a:t>Modeling and Simulation of Turbulent Combustion, </a:t>
            </a:r>
            <a:r>
              <a:rPr lang="en-US" sz="1000" dirty="0" err="1" smtClean="0"/>
              <a:t>Sabelnikov</a:t>
            </a:r>
            <a:r>
              <a:rPr lang="en-US" sz="1000" dirty="0" smtClean="0"/>
              <a:t> &amp; </a:t>
            </a:r>
            <a:r>
              <a:rPr lang="en-US" sz="1000" dirty="0" err="1" smtClean="0"/>
              <a:t>Valsenko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76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mission statement: develop efficient, accurate, and stable time integration schemes for </a:t>
            </a:r>
            <a:r>
              <a:rPr lang="en-US" sz="2400" b="1" dirty="0" smtClean="0"/>
              <a:t>reacting flows</a:t>
            </a:r>
          </a:p>
          <a:p>
            <a:pPr lvl="1"/>
            <a:r>
              <a:rPr lang="en-US" sz="2000" b="1" dirty="0"/>
              <a:t>Efficient: </a:t>
            </a:r>
            <a:r>
              <a:rPr lang="en-US" sz="2000" dirty="0"/>
              <a:t>splitting of timescales via </a:t>
            </a:r>
            <a:r>
              <a:rPr lang="en-US" sz="2000" dirty="0" smtClean="0"/>
              <a:t>multi-rate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Accurate and Stable: </a:t>
            </a:r>
            <a:r>
              <a:rPr lang="en-US" sz="2000" dirty="0" smtClean="0"/>
              <a:t>high-order temporal resolution</a:t>
            </a:r>
            <a:r>
              <a:rPr lang="en-US" sz="2000" dirty="0"/>
              <a:t>, with </a:t>
            </a:r>
            <a:r>
              <a:rPr lang="en-US" sz="2000" i="1" dirty="0"/>
              <a:t>flexibility</a:t>
            </a:r>
            <a:r>
              <a:rPr lang="en-US" sz="2000" dirty="0"/>
              <a:t> to advance separate components implicitly or </a:t>
            </a:r>
            <a:r>
              <a:rPr lang="en-US" sz="2000" dirty="0" smtClean="0"/>
              <a:t>explicitly, as well as </a:t>
            </a:r>
            <a:r>
              <a:rPr lang="en-US" sz="2000" i="1" dirty="0" err="1" smtClean="0"/>
              <a:t>adaptivity</a:t>
            </a:r>
            <a:r>
              <a:rPr lang="en-US" sz="2000" dirty="0" smtClean="0"/>
              <a:t> introduced via local error-informed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control</a:t>
            </a:r>
          </a:p>
          <a:p>
            <a:r>
              <a:rPr lang="en-US" sz="2400" dirty="0" smtClean="0"/>
              <a:t>Gauging efficacy: comparison with existing methods, stress-testing with appropriately stiff demonstrative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Navier</a:t>
            </a:r>
            <a:r>
              <a:rPr lang="en-US" sz="2400" dirty="0" smtClean="0"/>
              <a:t>-Stokes equations with added equations for mass fraction evolution, as well as pressure/temperature evolution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762500" y="1945822"/>
            <a:ext cx="3464617" cy="4410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In these equations:</a:t>
            </a:r>
          </a:p>
          <a:p>
            <a:r>
              <a:rPr lang="en-US" sz="1700" dirty="0" smtClean="0"/>
              <a:t>𝜌 = density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i</a:t>
            </a:r>
            <a:r>
              <a:rPr lang="en-US" sz="1700" dirty="0" smtClean="0"/>
              <a:t> = velocity in </a:t>
            </a:r>
            <a:r>
              <a:rPr lang="en-US" sz="1700" dirty="0" err="1" smtClean="0"/>
              <a:t>ith</a:t>
            </a:r>
            <a:r>
              <a:rPr lang="en-US" sz="1700" dirty="0" smtClean="0"/>
              <a:t> direction</a:t>
            </a:r>
          </a:p>
          <a:p>
            <a:r>
              <a:rPr lang="en-US" sz="1700" dirty="0" smtClean="0"/>
              <a:t>𝛿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</a:t>
            </a:r>
            <a:r>
              <a:rPr lang="en-US" sz="1700" dirty="0" err="1" smtClean="0"/>
              <a:t>Kronecker</a:t>
            </a:r>
            <a:r>
              <a:rPr lang="en-US" sz="1700" dirty="0" smtClean="0"/>
              <a:t> delta</a:t>
            </a:r>
          </a:p>
          <a:p>
            <a:r>
              <a:rPr lang="en-US" sz="1700" dirty="0" smtClean="0"/>
              <a:t>𝜏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fluid stress tensor</a:t>
            </a:r>
          </a:p>
          <a:p>
            <a:r>
              <a:rPr lang="en-US" sz="1700" dirty="0" smtClean="0"/>
              <a:t>E = total energy</a:t>
            </a:r>
          </a:p>
          <a:p>
            <a:r>
              <a:rPr lang="en-US" sz="1700" dirty="0" smtClean="0"/>
              <a:t>T = temperature</a:t>
            </a:r>
          </a:p>
          <a:p>
            <a:r>
              <a:rPr lang="en-US" sz="1700" dirty="0" smtClean="0"/>
              <a:t>P = pressure</a:t>
            </a:r>
          </a:p>
          <a:p>
            <a:r>
              <a:rPr lang="en-US" sz="1700" dirty="0" smtClean="0"/>
              <a:t>q = heat flux</a:t>
            </a:r>
          </a:p>
          <a:p>
            <a:r>
              <a:rPr lang="en-US" sz="1700" dirty="0" err="1" smtClean="0"/>
              <a:t>W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molecular weight of kth species</a:t>
            </a:r>
          </a:p>
          <a:p>
            <a:r>
              <a:rPr lang="en-US" sz="1700" dirty="0" err="1" smtClean="0"/>
              <a:t>ὠ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production rate of kth species</a:t>
            </a:r>
          </a:p>
          <a:p>
            <a:r>
              <a:rPr lang="en-US" sz="1700" dirty="0" smtClean="0"/>
              <a:t>R = gas constant</a:t>
            </a:r>
          </a:p>
          <a:p>
            <a:r>
              <a:rPr lang="en-US" sz="1700" dirty="0" smtClean="0"/>
              <a:t>n = number of moles of gas</a:t>
            </a:r>
          </a:p>
          <a:p>
            <a:r>
              <a:rPr lang="en-US" sz="1700" dirty="0" smtClean="0"/>
              <a:t>[C]</a:t>
            </a:r>
            <a:r>
              <a:rPr lang="en-US" sz="1700" baseline="-25000" dirty="0" smtClean="0"/>
              <a:t>k</a:t>
            </a:r>
            <a:r>
              <a:rPr lang="en-US" sz="1700" dirty="0" smtClean="0"/>
              <a:t> = concentration of kth species</a:t>
            </a:r>
          </a:p>
          <a:p>
            <a:r>
              <a:rPr lang="en-US" sz="1700" dirty="0" err="1" smtClean="0"/>
              <a:t>C</a:t>
            </a:r>
            <a:r>
              <a:rPr lang="en-US" sz="1700" baseline="-25000" dirty="0" err="1" smtClean="0"/>
              <a:t>v,k</a:t>
            </a:r>
            <a:r>
              <a:rPr lang="en-US" sz="1700" dirty="0" smtClean="0"/>
              <a:t> = specific heat at constant volume of kth species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(T) = internal energy of kth species at temperature 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730305" y="2128384"/>
            <a:ext cx="25008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Y</a:t>
            </a:r>
            <a:r>
              <a:rPr lang="en-US" sz="1200" baseline="-25000" dirty="0" err="1" smtClean="0"/>
              <a:t>k</a:t>
            </a:r>
            <a:r>
              <a:rPr lang="en-US" sz="1200" dirty="0" smtClean="0"/>
              <a:t> = mass fraction of kth species</a:t>
            </a:r>
          </a:p>
          <a:p>
            <a:r>
              <a:rPr lang="en-US" sz="1200" dirty="0" smtClean="0"/>
              <a:t>𝜑</a:t>
            </a:r>
            <a:r>
              <a:rPr lang="en-US" sz="1200" baseline="-25000" dirty="0" err="1" smtClean="0"/>
              <a:t>ki</a:t>
            </a:r>
            <a:r>
              <a:rPr lang="en-US" sz="1200" dirty="0" smtClean="0"/>
              <a:t> = diffusion flux of kth species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Primary stiffness contribution is of course from the mass fraction evolution equations – in particular </a:t>
            </a:r>
            <a:r>
              <a:rPr lang="en-US" sz="2400" smtClean="0"/>
              <a:t>our focus is on RHS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1942193"/>
            <a:ext cx="3694510" cy="424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Pressure and temperature updates typically come from energy relation/EOS:</a:t>
            </a:r>
          </a:p>
          <a:p>
            <a:endParaRPr lang="en-US" sz="2400" dirty="0"/>
          </a:p>
          <a:p>
            <a:r>
              <a:rPr lang="en-US" sz="2400" dirty="0" smtClean="0"/>
              <a:t>For now, we instead adopt time rate of changes for these quantities based on operator-splitting approach (constant internal energy/volume in reaction </a:t>
            </a:r>
            <a:r>
              <a:rPr lang="en-US" sz="2400" dirty="0" err="1" smtClean="0"/>
              <a:t>substep</a:t>
            </a:r>
            <a:r>
              <a:rPr lang="en-US" sz="2400" dirty="0" smtClean="0"/>
              <a:t>)</a:t>
            </a: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74" y="3029983"/>
            <a:ext cx="1681853" cy="467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8744" y="4318000"/>
            <a:ext cx="2912756" cy="1368789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65600" y="3911601"/>
            <a:ext cx="573883" cy="3175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</a:t>
            </a:r>
            <a:r>
              <a:rPr lang="en-US" sz="2000" b="1" dirty="0" err="1" smtClean="0"/>
              <a:t>Bashforth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interpolation (explicit)</a:t>
            </a:r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3012665" y="4488031"/>
            <a:ext cx="3446016" cy="1941701"/>
            <a:chOff x="5240784" y="4248383"/>
            <a:chExt cx="3446016" cy="1941701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77980" y="4248383"/>
              <a:ext cx="14598" cy="1708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40784" y="5956496"/>
              <a:ext cx="3446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401365" y="4612640"/>
              <a:ext cx="2654208" cy="1577444"/>
            </a:xfrm>
            <a:custGeom>
              <a:avLst/>
              <a:gdLst>
                <a:gd name="connsiteX0" fmla="*/ 0 w 2654208"/>
                <a:gd name="connsiteY0" fmla="*/ 1577444 h 1577444"/>
                <a:gd name="connsiteX1" fmla="*/ 262769 w 2654208"/>
                <a:gd name="connsiteY1" fmla="*/ 789084 h 1577444"/>
                <a:gd name="connsiteX2" fmla="*/ 759111 w 2654208"/>
                <a:gd name="connsiteY2" fmla="*/ 482500 h 1577444"/>
                <a:gd name="connsiteX3" fmla="*/ 1489025 w 2654208"/>
                <a:gd name="connsiteY3" fmla="*/ 891279 h 1577444"/>
                <a:gd name="connsiteX4" fmla="*/ 2204341 w 2654208"/>
                <a:gd name="connsiteY4" fmla="*/ 643092 h 1577444"/>
                <a:gd name="connsiteX5" fmla="*/ 2598495 w 2654208"/>
                <a:gd name="connsiteY5" fmla="*/ 102919 h 1577444"/>
                <a:gd name="connsiteX6" fmla="*/ 2642289 w 2654208"/>
                <a:gd name="connsiteY6" fmla="*/ 725 h 15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4208" h="1577444">
                  <a:moveTo>
                    <a:pt x="0" y="1577444"/>
                  </a:moveTo>
                  <a:cubicBezTo>
                    <a:pt x="68125" y="1274509"/>
                    <a:pt x="136251" y="971575"/>
                    <a:pt x="262769" y="789084"/>
                  </a:cubicBezTo>
                  <a:cubicBezTo>
                    <a:pt x="389287" y="606593"/>
                    <a:pt x="554735" y="465468"/>
                    <a:pt x="759111" y="482500"/>
                  </a:cubicBezTo>
                  <a:cubicBezTo>
                    <a:pt x="963487" y="499532"/>
                    <a:pt x="1248153" y="864514"/>
                    <a:pt x="1489025" y="891279"/>
                  </a:cubicBezTo>
                  <a:cubicBezTo>
                    <a:pt x="1729897" y="918044"/>
                    <a:pt x="2019429" y="774485"/>
                    <a:pt x="2204341" y="643092"/>
                  </a:cubicBezTo>
                  <a:cubicBezTo>
                    <a:pt x="2389253" y="511699"/>
                    <a:pt x="2525504" y="209980"/>
                    <a:pt x="2598495" y="102919"/>
                  </a:cubicBezTo>
                  <a:cubicBezTo>
                    <a:pt x="2671486" y="-4142"/>
                    <a:pt x="2656887" y="-1709"/>
                    <a:pt x="2642289" y="725"/>
                  </a:cubicBezTo>
                </a:path>
              </a:pathLst>
            </a:cu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53071" y="566675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84888" y="50381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07340" y="54445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72300" y="4660900"/>
              <a:ext cx="1073150" cy="1301750"/>
            </a:xfrm>
            <a:custGeom>
              <a:avLst/>
              <a:gdLst>
                <a:gd name="connsiteX0" fmla="*/ 0 w 1073150"/>
                <a:gd name="connsiteY0" fmla="*/ 838200 h 1301750"/>
                <a:gd name="connsiteX1" fmla="*/ 209550 w 1073150"/>
                <a:gd name="connsiteY1" fmla="*/ 812800 h 1301750"/>
                <a:gd name="connsiteX2" fmla="*/ 406400 w 1073150"/>
                <a:gd name="connsiteY2" fmla="*/ 730250 h 1301750"/>
                <a:gd name="connsiteX3" fmla="*/ 565150 w 1073150"/>
                <a:gd name="connsiteY3" fmla="*/ 635000 h 1301750"/>
                <a:gd name="connsiteX4" fmla="*/ 673100 w 1073150"/>
                <a:gd name="connsiteY4" fmla="*/ 571500 h 1301750"/>
                <a:gd name="connsiteX5" fmla="*/ 736600 w 1073150"/>
                <a:gd name="connsiteY5" fmla="*/ 508000 h 1301750"/>
                <a:gd name="connsiteX6" fmla="*/ 800100 w 1073150"/>
                <a:gd name="connsiteY6" fmla="*/ 419100 h 1301750"/>
                <a:gd name="connsiteX7" fmla="*/ 857250 w 1073150"/>
                <a:gd name="connsiteY7" fmla="*/ 349250 h 1301750"/>
                <a:gd name="connsiteX8" fmla="*/ 908050 w 1073150"/>
                <a:gd name="connsiteY8" fmla="*/ 266700 h 1301750"/>
                <a:gd name="connsiteX9" fmla="*/ 971550 w 1073150"/>
                <a:gd name="connsiteY9" fmla="*/ 171450 h 1301750"/>
                <a:gd name="connsiteX10" fmla="*/ 1009650 w 1073150"/>
                <a:gd name="connsiteY10" fmla="*/ 76200 h 1301750"/>
                <a:gd name="connsiteX11" fmla="*/ 1073150 w 1073150"/>
                <a:gd name="connsiteY11" fmla="*/ 0 h 1301750"/>
                <a:gd name="connsiteX12" fmla="*/ 1054100 w 1073150"/>
                <a:gd name="connsiteY12" fmla="*/ 1295400 h 1301750"/>
                <a:gd name="connsiteX13" fmla="*/ 6350 w 1073150"/>
                <a:gd name="connsiteY13" fmla="*/ 1301750 h 1301750"/>
                <a:gd name="connsiteX14" fmla="*/ 0 w 1073150"/>
                <a:gd name="connsiteY14" fmla="*/ 838200 h 13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3150" h="1301750">
                  <a:moveTo>
                    <a:pt x="0" y="838200"/>
                  </a:moveTo>
                  <a:lnTo>
                    <a:pt x="209550" y="812800"/>
                  </a:lnTo>
                  <a:lnTo>
                    <a:pt x="406400" y="730250"/>
                  </a:lnTo>
                  <a:lnTo>
                    <a:pt x="565150" y="635000"/>
                  </a:lnTo>
                  <a:lnTo>
                    <a:pt x="673100" y="571500"/>
                  </a:lnTo>
                  <a:lnTo>
                    <a:pt x="736600" y="508000"/>
                  </a:lnTo>
                  <a:lnTo>
                    <a:pt x="800100" y="419100"/>
                  </a:lnTo>
                  <a:lnTo>
                    <a:pt x="857250" y="349250"/>
                  </a:lnTo>
                  <a:lnTo>
                    <a:pt x="908050" y="266700"/>
                  </a:lnTo>
                  <a:lnTo>
                    <a:pt x="971550" y="171450"/>
                  </a:lnTo>
                  <a:lnTo>
                    <a:pt x="1009650" y="76200"/>
                  </a:lnTo>
                  <a:lnTo>
                    <a:pt x="1073150" y="0"/>
                  </a:lnTo>
                  <a:lnTo>
                    <a:pt x="1054100" y="1295400"/>
                  </a:lnTo>
                  <a:lnTo>
                    <a:pt x="6350" y="1301750"/>
                  </a:lnTo>
                  <a:cubicBezTo>
                    <a:pt x="8467" y="1145117"/>
                    <a:pt x="10583" y="988483"/>
                    <a:pt x="0" y="838200"/>
                  </a:cubicBezTo>
                  <a:close/>
                </a:path>
              </a:pathLst>
            </a:custGeom>
            <a:solidFill>
              <a:schemeClr val="accent1">
                <a:alpha val="3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26100" y="480727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tx1">
                      <a:lumMod val="50000"/>
                    </a:schemeClr>
                  </a:solidFill>
                </a:rPr>
                <a:t>ã</a:t>
              </a:r>
              <a:endParaRPr lang="en-US" sz="24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7366000" y="5361940"/>
            <a:ext cx="546100" cy="600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8" name="Equation" r:id="rId5" imgW="254000" imgH="279400" progId="Equation.3">
                    <p:embed/>
                  </p:oleObj>
                </mc:Choice>
                <mc:Fallback>
                  <p:oleObj name="Equation" r:id="rId5" imgW="254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66000" y="5361940"/>
                          <a:ext cx="546100" cy="600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442"/>
              </p:ext>
            </p:extLst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6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Adams-Moulton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interpolation (implicit)</a:t>
            </a:r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49861" y="4488031"/>
            <a:ext cx="14598" cy="1708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12665" y="6196144"/>
            <a:ext cx="3446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173246" y="4852288"/>
            <a:ext cx="2654208" cy="1577444"/>
          </a:xfrm>
          <a:custGeom>
            <a:avLst/>
            <a:gdLst>
              <a:gd name="connsiteX0" fmla="*/ 0 w 2654208"/>
              <a:gd name="connsiteY0" fmla="*/ 1577444 h 1577444"/>
              <a:gd name="connsiteX1" fmla="*/ 262769 w 2654208"/>
              <a:gd name="connsiteY1" fmla="*/ 789084 h 1577444"/>
              <a:gd name="connsiteX2" fmla="*/ 759111 w 2654208"/>
              <a:gd name="connsiteY2" fmla="*/ 482500 h 1577444"/>
              <a:gd name="connsiteX3" fmla="*/ 1489025 w 2654208"/>
              <a:gd name="connsiteY3" fmla="*/ 891279 h 1577444"/>
              <a:gd name="connsiteX4" fmla="*/ 2204341 w 2654208"/>
              <a:gd name="connsiteY4" fmla="*/ 643092 h 1577444"/>
              <a:gd name="connsiteX5" fmla="*/ 2598495 w 2654208"/>
              <a:gd name="connsiteY5" fmla="*/ 102919 h 1577444"/>
              <a:gd name="connsiteX6" fmla="*/ 2642289 w 2654208"/>
              <a:gd name="connsiteY6" fmla="*/ 725 h 157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208" h="1577444">
                <a:moveTo>
                  <a:pt x="0" y="1577444"/>
                </a:moveTo>
                <a:cubicBezTo>
                  <a:pt x="68125" y="1274509"/>
                  <a:pt x="136251" y="971575"/>
                  <a:pt x="262769" y="789084"/>
                </a:cubicBezTo>
                <a:cubicBezTo>
                  <a:pt x="389287" y="606593"/>
                  <a:pt x="554735" y="465468"/>
                  <a:pt x="759111" y="482500"/>
                </a:cubicBezTo>
                <a:cubicBezTo>
                  <a:pt x="963487" y="499532"/>
                  <a:pt x="1248153" y="864514"/>
                  <a:pt x="1489025" y="891279"/>
                </a:cubicBezTo>
                <a:cubicBezTo>
                  <a:pt x="1729897" y="918044"/>
                  <a:pt x="2019429" y="774485"/>
                  <a:pt x="2204341" y="643092"/>
                </a:cubicBezTo>
                <a:cubicBezTo>
                  <a:pt x="2389253" y="511699"/>
                  <a:pt x="2525504" y="209980"/>
                  <a:pt x="2598495" y="102919"/>
                </a:cubicBezTo>
                <a:cubicBezTo>
                  <a:pt x="2671486" y="-4142"/>
                  <a:pt x="2656887" y="-1709"/>
                  <a:pt x="2642289" y="725"/>
                </a:cubicBezTo>
              </a:path>
            </a:pathLst>
          </a:cu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51135" y="4797351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56769" y="52777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79221" y="56841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744181" y="4900548"/>
            <a:ext cx="1073150" cy="1301750"/>
          </a:xfrm>
          <a:custGeom>
            <a:avLst/>
            <a:gdLst>
              <a:gd name="connsiteX0" fmla="*/ 0 w 1073150"/>
              <a:gd name="connsiteY0" fmla="*/ 838200 h 1301750"/>
              <a:gd name="connsiteX1" fmla="*/ 209550 w 1073150"/>
              <a:gd name="connsiteY1" fmla="*/ 812800 h 1301750"/>
              <a:gd name="connsiteX2" fmla="*/ 406400 w 1073150"/>
              <a:gd name="connsiteY2" fmla="*/ 730250 h 1301750"/>
              <a:gd name="connsiteX3" fmla="*/ 565150 w 1073150"/>
              <a:gd name="connsiteY3" fmla="*/ 635000 h 1301750"/>
              <a:gd name="connsiteX4" fmla="*/ 673100 w 1073150"/>
              <a:gd name="connsiteY4" fmla="*/ 571500 h 1301750"/>
              <a:gd name="connsiteX5" fmla="*/ 736600 w 1073150"/>
              <a:gd name="connsiteY5" fmla="*/ 508000 h 1301750"/>
              <a:gd name="connsiteX6" fmla="*/ 800100 w 1073150"/>
              <a:gd name="connsiteY6" fmla="*/ 419100 h 1301750"/>
              <a:gd name="connsiteX7" fmla="*/ 857250 w 1073150"/>
              <a:gd name="connsiteY7" fmla="*/ 349250 h 1301750"/>
              <a:gd name="connsiteX8" fmla="*/ 908050 w 1073150"/>
              <a:gd name="connsiteY8" fmla="*/ 266700 h 1301750"/>
              <a:gd name="connsiteX9" fmla="*/ 971550 w 1073150"/>
              <a:gd name="connsiteY9" fmla="*/ 171450 h 1301750"/>
              <a:gd name="connsiteX10" fmla="*/ 1009650 w 1073150"/>
              <a:gd name="connsiteY10" fmla="*/ 76200 h 1301750"/>
              <a:gd name="connsiteX11" fmla="*/ 1073150 w 1073150"/>
              <a:gd name="connsiteY11" fmla="*/ 0 h 1301750"/>
              <a:gd name="connsiteX12" fmla="*/ 1054100 w 1073150"/>
              <a:gd name="connsiteY12" fmla="*/ 1295400 h 1301750"/>
              <a:gd name="connsiteX13" fmla="*/ 6350 w 1073150"/>
              <a:gd name="connsiteY13" fmla="*/ 1301750 h 1301750"/>
              <a:gd name="connsiteX14" fmla="*/ 0 w 1073150"/>
              <a:gd name="connsiteY14" fmla="*/ 838200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3150" h="1301750">
                <a:moveTo>
                  <a:pt x="0" y="838200"/>
                </a:moveTo>
                <a:lnTo>
                  <a:pt x="209550" y="812800"/>
                </a:lnTo>
                <a:lnTo>
                  <a:pt x="406400" y="730250"/>
                </a:lnTo>
                <a:lnTo>
                  <a:pt x="565150" y="635000"/>
                </a:lnTo>
                <a:lnTo>
                  <a:pt x="673100" y="571500"/>
                </a:lnTo>
                <a:lnTo>
                  <a:pt x="736600" y="508000"/>
                </a:lnTo>
                <a:lnTo>
                  <a:pt x="800100" y="419100"/>
                </a:lnTo>
                <a:lnTo>
                  <a:pt x="857250" y="349250"/>
                </a:lnTo>
                <a:lnTo>
                  <a:pt x="908050" y="266700"/>
                </a:lnTo>
                <a:lnTo>
                  <a:pt x="971550" y="171450"/>
                </a:lnTo>
                <a:lnTo>
                  <a:pt x="1009650" y="76200"/>
                </a:lnTo>
                <a:lnTo>
                  <a:pt x="1073150" y="0"/>
                </a:lnTo>
                <a:lnTo>
                  <a:pt x="1054100" y="1295400"/>
                </a:lnTo>
                <a:lnTo>
                  <a:pt x="6350" y="1301750"/>
                </a:lnTo>
                <a:cubicBezTo>
                  <a:pt x="8467" y="1145117"/>
                  <a:pt x="10583" y="988483"/>
                  <a:pt x="0" y="83820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97981" y="504691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</a:rPr>
              <a:t>ã</a:t>
            </a:r>
            <a:endParaRPr lang="en-US" sz="24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5137881" y="5601588"/>
          <a:ext cx="546100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" name="Equation" r:id="rId5" imgW="254000" imgH="279400" progId="Equation.3">
                  <p:embed/>
                </p:oleObj>
              </mc:Choice>
              <mc:Fallback>
                <p:oleObj name="Equation" r:id="rId5" imgW="25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7881" y="5601588"/>
                        <a:ext cx="546100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5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113719"/>
            <a:ext cx="4868383" cy="4830055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Design </a:t>
            </a:r>
            <a:r>
              <a:rPr lang="en-US" sz="2400" dirty="0" smtClean="0"/>
              <a:t>choices for scheme synthesis include:</a:t>
            </a:r>
          </a:p>
          <a:p>
            <a:pPr lvl="1"/>
            <a:r>
              <a:rPr lang="en-US" sz="2000" dirty="0" smtClean="0"/>
              <a:t>Choice of timescale splitting – which components are fast-evolving, which are slow</a:t>
            </a:r>
          </a:p>
          <a:p>
            <a:pPr lvl="1"/>
            <a:r>
              <a:rPr lang="en-US" sz="2000" dirty="0" smtClean="0"/>
              <a:t>Step ratio</a:t>
            </a:r>
          </a:p>
          <a:p>
            <a:pPr lvl="1"/>
            <a:r>
              <a:rPr lang="en-US" sz="2000" dirty="0" smtClean="0"/>
              <a:t>Evaluation order: “fastest-first” vs. “slowest-first”</a:t>
            </a:r>
          </a:p>
          <a:p>
            <a:pPr lvl="1"/>
            <a:r>
              <a:rPr lang="en-US" sz="2000" dirty="0" smtClean="0"/>
              <a:t>When to re-extrapolate</a:t>
            </a:r>
          </a:p>
          <a:p>
            <a:pPr lvl="1"/>
            <a:r>
              <a:rPr lang="en-US" sz="2000" dirty="0" smtClean="0"/>
              <a:t>How much history to include: stability implication</a:t>
            </a:r>
            <a:endParaRPr lang="en-US" sz="20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229627"/>
              </p:ext>
            </p:extLst>
          </p:nvPr>
        </p:nvGraphicFramePr>
        <p:xfrm>
          <a:off x="5173661" y="1372041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6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3661" y="1372041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8" y="2727324"/>
            <a:ext cx="3759200" cy="271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6609" y="5580334"/>
            <a:ext cx="3001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Mikida et al. [3]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9411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 walk-through of a macro-step with a simplified system</a:t>
            </a:r>
            <a:r>
              <a:rPr lang="mr-IN" sz="2400" dirty="0" smtClean="0"/>
              <a:t>…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Fastest-first scheme, step ratio H/h of 2</a:t>
            </a:r>
          </a:p>
          <a:p>
            <a:r>
              <a:rPr lang="en-US" sz="2400" b="1" dirty="0" smtClean="0"/>
              <a:t>Step 1: </a:t>
            </a:r>
            <a:r>
              <a:rPr lang="en-US" sz="2400" dirty="0" smtClean="0"/>
              <a:t>Form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for both right-hand sides</a:t>
            </a:r>
            <a:endParaRPr lang="en-US" sz="2400" b="1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40623"/>
              </p:ext>
            </p:extLst>
          </p:nvPr>
        </p:nvGraphicFramePr>
        <p:xfrm>
          <a:off x="2659062" y="2003854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9062" y="2003854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ultiply 3"/>
          <p:cNvSpPr/>
          <p:nvPr/>
        </p:nvSpPr>
        <p:spPr>
          <a:xfrm>
            <a:off x="5010655" y="2010822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4094883" y="2495533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7" y="4344852"/>
            <a:ext cx="7224766" cy="11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2: </a:t>
            </a:r>
            <a:r>
              <a:rPr lang="en-US" sz="2400" dirty="0" smtClean="0"/>
              <a:t>Integrate both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3: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i+1</a:t>
            </a:r>
            <a:endParaRPr lang="en-US" sz="2400" i="1" dirty="0" smtClean="0"/>
          </a:p>
          <a:p>
            <a:r>
              <a:rPr lang="en-US" sz="2400" b="1" dirty="0" smtClean="0"/>
              <a:t>Step 4: </a:t>
            </a:r>
            <a:r>
              <a:rPr lang="en-US" sz="2400" dirty="0" smtClean="0"/>
              <a:t>Update polynomial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for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7" y="1526296"/>
            <a:ext cx="360286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0" y="4300537"/>
            <a:ext cx="7801953" cy="6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Step </a:t>
            </a:r>
            <a:r>
              <a:rPr lang="en-US" sz="2400" b="1" dirty="0" smtClean="0"/>
              <a:t>5: </a:t>
            </a:r>
            <a:r>
              <a:rPr lang="en-US" sz="2400" dirty="0" smtClean="0"/>
              <a:t>Integrate fast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r>
              <a:rPr lang="en-US" sz="2400" dirty="0" smtClean="0"/>
              <a:t>; integrate slow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macrostep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6: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and a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i+2</a:t>
            </a:r>
            <a:endParaRPr lang="en-US" sz="2400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59" y="3246555"/>
            <a:ext cx="3436938" cy="863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90" y="2320869"/>
            <a:ext cx="3759419" cy="9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(4)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Summary:</a:t>
            </a:r>
            <a:r>
              <a:rPr lang="en-US" sz="2400" dirty="0" smtClean="0"/>
              <a:t> reduction in total RHS evaluations is achieved by evaluating fast RHS twice as often as the slow RHS</a:t>
            </a:r>
            <a:endParaRPr lang="en-US" sz="2400" dirty="0"/>
          </a:p>
          <a:p>
            <a:pPr lvl="1"/>
            <a:r>
              <a:rPr lang="en-US" sz="2000" dirty="0" smtClean="0"/>
              <a:t>The key to the method is maintenance of histories at differing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intervals</a:t>
            </a:r>
          </a:p>
          <a:p>
            <a:pPr lvl="1"/>
            <a:r>
              <a:rPr lang="en-US" sz="2000" dirty="0" smtClean="0"/>
              <a:t>Initial histories are obtained via “bootstrapping” with </a:t>
            </a:r>
            <a:r>
              <a:rPr lang="en-US" sz="2000" dirty="0" err="1" smtClean="0"/>
              <a:t>Runge-Kutta</a:t>
            </a:r>
            <a:r>
              <a:rPr lang="en-US" sz="2000" dirty="0" smtClean="0"/>
              <a:t> methods of matching order</a:t>
            </a:r>
          </a:p>
          <a:p>
            <a:pPr lvl="1"/>
            <a:r>
              <a:rPr lang="en-US" sz="2000" dirty="0" smtClean="0"/>
              <a:t>Pictorial representations of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process given in </a:t>
            </a:r>
            <a:r>
              <a:rPr lang="en-US" sz="2000" dirty="0" err="1" smtClean="0"/>
              <a:t>Klöckner</a:t>
            </a:r>
            <a:r>
              <a:rPr lang="en-US" sz="2000" dirty="0" smtClean="0"/>
              <a:t> [4] </a:t>
            </a:r>
            <a:r>
              <a:rPr lang="en-US" sz="2000" dirty="0" smtClean="0"/>
              <a:t>for a number of different configurations</a:t>
            </a:r>
          </a:p>
          <a:p>
            <a:r>
              <a:rPr lang="en-US" sz="2400" b="1" dirty="0" smtClean="0"/>
              <a:t>What about application to chemistry/inclusion of implicit evaluation?</a:t>
            </a:r>
          </a:p>
        </p:txBody>
      </p:sp>
    </p:spTree>
    <p:extLst>
      <p:ext uri="{BB962C8B-B14F-4D97-AF65-F5344CB8AC3E}">
        <p14:creationId xmlns:p14="http://schemas.microsoft.com/office/powerpoint/2010/main" val="11906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Revisit the governing equations: need to identify fast and slow components and coupling/self-influencing right-hand sides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79125"/>
              </p:ext>
            </p:extLst>
          </p:nvPr>
        </p:nvGraphicFramePr>
        <p:xfrm>
          <a:off x="5038220" y="200684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5" name="Equation" r:id="rId6" imgW="1955800" imgH="622300" progId="Equation.3">
                  <p:embed/>
                </p:oleObj>
              </mc:Choice>
              <mc:Fallback>
                <p:oleObj name="Equation" r:id="rId6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38220" y="200684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3313730"/>
            <a:ext cx="3862708" cy="253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 are a clear stiff/fast RHS, but what other state components depend on them directly?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685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this possible splitting, right-hand side terms become: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427098"/>
              </p:ext>
            </p:extLst>
          </p:nvPr>
        </p:nvGraphicFramePr>
        <p:xfrm>
          <a:off x="2739469" y="3249379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469" y="3249379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674033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8" y="2013781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59" y="4821839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06" y="4812831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7" y="3399903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" y="3875079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191000" y="3844094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16606" y="3844093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16606" y="3387764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75038" y="3379141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88924" y="4249271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82159" y="4257861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16606" y="4257861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940305" y="4249271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940305" y="2782889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957285" y="2789897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745967" y="2943101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912721" y="2952623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94401" y="3430331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994401" y="3825532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3" idx="3"/>
          </p:cNvCxnSpPr>
          <p:nvPr/>
        </p:nvCxnSpPr>
        <p:spPr>
          <a:xfrm>
            <a:off x="2078242" y="3557188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</p:cNvCxnSpPr>
          <p:nvPr/>
        </p:nvCxnSpPr>
        <p:spPr>
          <a:xfrm>
            <a:off x="2121847" y="4032972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This is </a:t>
            </a:r>
            <a:r>
              <a:rPr lang="en-US" sz="2400" b="1" dirty="0" smtClean="0"/>
              <a:t>one possible setup</a:t>
            </a:r>
            <a:r>
              <a:rPr lang="en-US" sz="2400" dirty="0" smtClean="0"/>
              <a:t>, and its efficacy is currently undetermined</a:t>
            </a:r>
          </a:p>
          <a:p>
            <a:pPr lvl="1"/>
            <a:r>
              <a:rPr lang="en-US" sz="2000" dirty="0" smtClean="0"/>
              <a:t>Timescales of certain components and right-hand sides (energy, mass diffusion) somewhat unknown – mechanism specificity?</a:t>
            </a:r>
          </a:p>
          <a:p>
            <a:pPr lvl="1"/>
            <a:r>
              <a:rPr lang="en-US" sz="2000" dirty="0" smtClean="0"/>
              <a:t>Rates of coupling terms are a design choice to be determined</a:t>
            </a:r>
          </a:p>
          <a:p>
            <a:pPr lvl="1"/>
            <a:r>
              <a:rPr lang="en-US" sz="2000" dirty="0" smtClean="0"/>
              <a:t>Pressure and temperature right-hand sides still predicated upon operator splitting approach – their use will be clarified</a:t>
            </a:r>
          </a:p>
          <a:p>
            <a:r>
              <a:rPr lang="en-US" sz="2400" dirty="0" smtClean="0"/>
              <a:t>Different </a:t>
            </a:r>
            <a:r>
              <a:rPr lang="en-US" sz="2400" dirty="0" err="1" smtClean="0"/>
              <a:t>splittings</a:t>
            </a:r>
            <a:r>
              <a:rPr lang="en-US" sz="2400" dirty="0" smtClean="0"/>
              <a:t>, step ratios, orders, schema are easily implemented via code generation approach (</a:t>
            </a:r>
            <a:r>
              <a:rPr lang="en-US" sz="2400" dirty="0" smtClean="0"/>
              <a:t>Leap [5], </a:t>
            </a:r>
            <a:r>
              <a:rPr lang="en-US" sz="2400" dirty="0" err="1" smtClean="0"/>
              <a:t>Dagrt</a:t>
            </a:r>
            <a:r>
              <a:rPr lang="en-US" sz="2400" dirty="0" smtClean="0"/>
              <a:t> [6])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27614"/>
              </p:ext>
            </p:extLst>
          </p:nvPr>
        </p:nvGraphicFramePr>
        <p:xfrm>
          <a:off x="2529921" y="3830987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9921" y="3830987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595389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11" y="5403447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58" y="5394439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9" y="3981511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3" y="4456687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3981452" y="4425702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07058" y="4425701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7058" y="3969372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65490" y="3960749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379376" y="4830879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72611" y="4839469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07058" y="4839469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730757" y="4830879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0757" y="3364497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47737" y="3371505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536419" y="3524709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703173" y="3534231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784853" y="4011939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84853" y="4407140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8" idx="3"/>
          </p:cNvCxnSpPr>
          <p:nvPr/>
        </p:nvCxnSpPr>
        <p:spPr>
          <a:xfrm>
            <a:off x="1868694" y="4138796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1912299" y="4614580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163764"/>
            <a:ext cx="7734300" cy="419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64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Key need: Jacobian for the chemistry right-hand sides</a:t>
            </a:r>
          </a:p>
          <a:p>
            <a:pPr lvl="1"/>
            <a:r>
              <a:rPr lang="en-US" sz="2000" dirty="0" smtClean="0"/>
              <a:t>CVODE [7]/operator-splitting </a:t>
            </a:r>
            <a:r>
              <a:rPr lang="en-US" sz="2000" dirty="0" smtClean="0"/>
              <a:t>approach uses a finite-difference Jacobian</a:t>
            </a:r>
          </a:p>
          <a:p>
            <a:pPr lvl="1"/>
            <a:r>
              <a:rPr lang="en-US" sz="2000" dirty="0" smtClean="0"/>
              <a:t>Being able to calculate actual Jacobian may have simulation value</a:t>
            </a:r>
          </a:p>
          <a:p>
            <a:pPr lvl="1"/>
            <a:r>
              <a:rPr lang="en-US" sz="2000" dirty="0" smtClean="0"/>
              <a:t>This motivates the selection of temperature and pressure right-hand sides based on an operator-splitting approach</a:t>
            </a:r>
          </a:p>
          <a:p>
            <a:r>
              <a:rPr lang="en-US" sz="2400" b="1" dirty="0" smtClean="0"/>
              <a:t>PyJac-V2: </a:t>
            </a:r>
            <a:r>
              <a:rPr lang="en-US" sz="2400" dirty="0" smtClean="0"/>
              <a:t>code generation of source terms and </a:t>
            </a:r>
            <a:r>
              <a:rPr lang="en-US" sz="2400" dirty="0" smtClean="0"/>
              <a:t>Jacobians [8]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36" y="3652283"/>
            <a:ext cx="950332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8" y="4497536"/>
            <a:ext cx="3652701" cy="67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3" y="5342980"/>
            <a:ext cx="2882898" cy="453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00046"/>
            <a:ext cx="4450479" cy="18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Critical consideration: </a:t>
            </a:r>
            <a:r>
              <a:rPr lang="en-US" sz="2400" b="1" dirty="0" smtClean="0"/>
              <a:t>ideal gas law drift</a:t>
            </a:r>
          </a:p>
          <a:p>
            <a:pPr lvl="1"/>
            <a:r>
              <a:rPr lang="en-US" sz="2000" dirty="0" smtClean="0"/>
              <a:t>Time-integrating the temperature and pressure differentials no longer rigorously enforce algebraic constraints (constant internal energy, ideal gas law)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278186"/>
            <a:ext cx="7708898" cy="2993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2498521"/>
            <a:ext cx="5702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To mitigate this: Jacobian modification</a:t>
            </a:r>
          </a:p>
          <a:p>
            <a:pPr lvl="1"/>
            <a:r>
              <a:rPr lang="en-US" sz="2000" dirty="0" smtClean="0"/>
              <a:t>Removes pressure and temperature rows/columns</a:t>
            </a:r>
          </a:p>
          <a:p>
            <a:pPr lvl="1"/>
            <a:r>
              <a:rPr lang="en-US" sz="2000" dirty="0" smtClean="0"/>
              <a:t>Incorporates constant internal energy constraint into species elements</a:t>
            </a:r>
          </a:p>
          <a:p>
            <a:pPr lvl="1"/>
            <a:r>
              <a:rPr lang="en-US" sz="2000" dirty="0" smtClean="0"/>
              <a:t>Pressure and temperature can then be updated algebraically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Additional option: RHS penalization (attenuation)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26" y="4001395"/>
            <a:ext cx="3162300" cy="1429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5" y="3087426"/>
            <a:ext cx="2240590" cy="73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1" y="2635250"/>
            <a:ext cx="3797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endParaRPr lang="en-US" sz="2400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25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81" y="2852432"/>
            <a:ext cx="1691495" cy="13763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</a:t>
            </a:r>
            <a:r>
              <a:rPr lang="en-US" dirty="0" smtClean="0"/>
              <a:t>Validation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3" y="2374900"/>
            <a:ext cx="4686300" cy="369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62" y="4913552"/>
            <a:ext cx="21844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3" y="2362200"/>
            <a:ext cx="3467100" cy="2425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07" y="5002452"/>
            <a:ext cx="939800" cy="736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46" y="5973599"/>
            <a:ext cx="11430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93" y="5940023"/>
            <a:ext cx="1168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Motivation: reacting flow simulations, especially featuring ignition, often feature stretches of near-equilibrium chemistry punctuated by temperature/mass fraction spikes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requirements for stability/accuracy naturally vary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2" y="2732836"/>
            <a:ext cx="8229600" cy="31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CVODE accounts for this by obtaining a local truncation estimate using state calculations at two differing orders – we match this approach</a:t>
            </a:r>
          </a:p>
          <a:p>
            <a:pPr lvl="1"/>
            <a:r>
              <a:rPr lang="en-US" sz="2000" dirty="0" smtClean="0"/>
              <a:t>Similar to ODE23/ODE45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adaptors, but uses </a:t>
            </a:r>
            <a:r>
              <a:rPr lang="en-US" sz="2000" b="1" dirty="0" smtClean="0"/>
              <a:t>weighted RMS norm</a:t>
            </a:r>
            <a:r>
              <a:rPr lang="en-US" sz="2000" dirty="0" smtClean="0"/>
              <a:t> to handle states with components widely varying in magnitude</a:t>
            </a:r>
          </a:p>
          <a:p>
            <a:pPr lvl="1"/>
            <a:r>
              <a:rPr lang="en-US" sz="2000" dirty="0" smtClean="0"/>
              <a:t>State calculations for Adams methods: carry extra history value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Design choices inherent to this approach:</a:t>
            </a:r>
          </a:p>
          <a:p>
            <a:pPr lvl="1"/>
            <a:r>
              <a:rPr lang="en-US" sz="2000" dirty="0" smtClean="0"/>
              <a:t>How often to adapt the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(micro- vs.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checks)</a:t>
            </a:r>
          </a:p>
          <a:p>
            <a:pPr lvl="1"/>
            <a:r>
              <a:rPr lang="en-US" sz="2000" dirty="0" smtClean="0"/>
              <a:t>Which </a:t>
            </a:r>
            <a:r>
              <a:rPr lang="en-US" sz="2000" dirty="0" smtClean="0"/>
              <a:t>state components should be included when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vs. step ratio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1"/>
            <a:r>
              <a:rPr lang="en-US" sz="2000" dirty="0"/>
              <a:t>Error norm/adapting controller to stiffness-related </a:t>
            </a:r>
            <a:r>
              <a:rPr lang="en-US" sz="2000" dirty="0" smtClean="0"/>
              <a:t>situations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endParaRPr lang="en-US" sz="16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938880"/>
            <a:ext cx="8273153" cy="34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73" y="3175810"/>
            <a:ext cx="4118414" cy="30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11" y="3000229"/>
            <a:ext cx="4375582" cy="3328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757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Target application: reacting mixing layer</a:t>
            </a:r>
          </a:p>
          <a:p>
            <a:pPr lvl="1"/>
            <a:r>
              <a:rPr lang="en-US" sz="2000" dirty="0" smtClean="0"/>
              <a:t>Fundamentally-driven model of combustion for propulsion</a:t>
            </a:r>
          </a:p>
          <a:p>
            <a:pPr lvl="1"/>
            <a:r>
              <a:rPr lang="en-US" sz="2000" dirty="0" smtClean="0"/>
              <a:t>Twistable speed knobs: crossflow magnitude (fluid), Arrhenius pre-exponential factors (chemistry)</a:t>
            </a:r>
          </a:p>
          <a:p>
            <a:r>
              <a:rPr lang="en-US" sz="2000" dirty="0" err="1" smtClean="0"/>
              <a:t>Baseflow</a:t>
            </a:r>
            <a:r>
              <a:rPr lang="en-US" sz="2000" dirty="0" smtClean="0"/>
              <a:t>: hyperbolic tangent velocity </a:t>
            </a:r>
            <a:r>
              <a:rPr lang="en-US" sz="2000" dirty="0" smtClean="0"/>
              <a:t>profile (</a:t>
            </a:r>
            <a:r>
              <a:rPr lang="en-US" sz="2000" dirty="0" err="1" smtClean="0"/>
              <a:t>Blumen</a:t>
            </a:r>
            <a:r>
              <a:rPr lang="en-US" sz="2000" dirty="0" smtClean="0"/>
              <a:t> [11])</a:t>
            </a:r>
            <a:endParaRPr lang="en-US" sz="2000" dirty="0" smtClean="0"/>
          </a:p>
          <a:p>
            <a:pPr lvl="1"/>
            <a:r>
              <a:rPr lang="en-US" sz="2000" dirty="0" smtClean="0"/>
              <a:t>San Diego 9-species ideal gas mixture</a:t>
            </a:r>
          </a:p>
          <a:p>
            <a:pPr lvl="1"/>
            <a:r>
              <a:rPr lang="en-US" sz="2000" dirty="0" smtClean="0"/>
              <a:t>Ignition localized to mixing layer via introduction of temperature variation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3859229"/>
            <a:ext cx="6911975" cy="24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endParaRPr lang="en-US" sz="2400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466417"/>
            <a:ext cx="4381498" cy="539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dirty="0" smtClean="0"/>
          </a:p>
          <a:p>
            <a:r>
              <a:rPr lang="en-US" sz="2300" dirty="0" smtClean="0"/>
              <a:t>Growth rate calculations from PC2 solution use vertical velocity (no </a:t>
            </a:r>
            <a:r>
              <a:rPr lang="en-US" sz="2300" dirty="0" err="1" smtClean="0"/>
              <a:t>baseflow</a:t>
            </a:r>
            <a:r>
              <a:rPr lang="en-US" sz="2300" dirty="0" smtClean="0"/>
              <a:t> magnitude)</a:t>
            </a:r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Formula derived from assumption that wave disturbances go like (from </a:t>
            </a:r>
            <a:r>
              <a:rPr lang="en-US" sz="2300" dirty="0" err="1" smtClean="0"/>
              <a:t>Blumen</a:t>
            </a:r>
            <a:r>
              <a:rPr lang="en-US" sz="2300" dirty="0" smtClean="0"/>
              <a:t>)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271684"/>
            <a:ext cx="4381500" cy="345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5" y="5275035"/>
            <a:ext cx="2777987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39" y="3060899"/>
            <a:ext cx="2311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</a:t>
            </a:r>
            <a:r>
              <a:rPr lang="en-US" dirty="0" smtClean="0"/>
              <a:t>Problem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51616"/>
            <a:ext cx="4298522" cy="3363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25" y="2051616"/>
            <a:ext cx="4242866" cy="33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the midst of multi-rate Adams development, implicit chemistry framework can be tested with schema existing in Leap</a:t>
            </a:r>
          </a:p>
          <a:p>
            <a:r>
              <a:rPr lang="en-US" sz="2400" dirty="0" smtClean="0"/>
              <a:t>Generate code for chemical source terms, Jacobian, and IMEX ARK4 integration (K+C), and ”wire in” to fluid solver (PlasCom2)</a:t>
            </a:r>
          </a:p>
          <a:p>
            <a:r>
              <a:rPr lang="en-US" sz="2400" dirty="0" smtClean="0"/>
              <a:t>Ensure that we have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</a:t>
            </a:r>
            <a:r>
              <a:rPr lang="en-US" dirty="0" smtClean="0"/>
              <a:t>Synthesis/V+V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" y="2004633"/>
            <a:ext cx="4710429" cy="353282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06855"/>
            <a:ext cx="470746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</a:t>
            </a:r>
            <a:r>
              <a:rPr lang="en-US" dirty="0" smtClean="0"/>
              <a:t>Synthesis/V+V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 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EOC: 3.89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smtClean="0"/>
              <a:t>But: </a:t>
            </a:r>
            <a:r>
              <a:rPr lang="en-US" sz="2400" dirty="0" smtClean="0"/>
              <a:t>case does not contain meaningful fluid motion (single-</a:t>
            </a:r>
            <a:r>
              <a:rPr lang="en-US" sz="2400" dirty="0" err="1" smtClean="0"/>
              <a:t>pt</a:t>
            </a:r>
            <a:r>
              <a:rPr lang="en-US" sz="2400" dirty="0" smtClean="0"/>
              <a:t>)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383" y="2198647"/>
            <a:ext cx="4700615" cy="2907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16" y="2429304"/>
            <a:ext cx="3239589" cy="8024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4319436"/>
            <a:ext cx="3490885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Uses Jacobian modified for explicit constraint enforcement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255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</a:t>
            </a:r>
            <a:r>
              <a:rPr lang="en-US" dirty="0" smtClean="0"/>
              <a:t>Synthesis/V+V (4)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mr-IN" sz="2400" dirty="0" smtClean="0"/>
              <a:t>…</a:t>
            </a:r>
            <a:r>
              <a:rPr lang="en-US" sz="2400" dirty="0" smtClean="0"/>
              <a:t>good agreement with laminar flame speed returned by steady-state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analysis for a freely propagating flame example✓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To-do: design order convergence in this case?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01" y="2863881"/>
            <a:ext cx="5791200" cy="2095500"/>
          </a:xfrm>
          <a:prstGeom prst="rect">
            <a:avLst/>
          </a:prstGeom>
        </p:spPr>
      </p:pic>
      <p:pic>
        <p:nvPicPr>
          <p:cNvPr id="4" name="small_domain_tem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817" y="2729075"/>
            <a:ext cx="3149983" cy="23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0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out?</a:t>
            </a:r>
          </a:p>
          <a:p>
            <a:pPr lvl="1"/>
            <a:r>
              <a:rPr lang="en-US" sz="2000" dirty="0"/>
              <a:t>Reinforces CVODE as state-of-the-art for implicit treatment of chemical </a:t>
            </a:r>
            <a:r>
              <a:rPr lang="en-US" sz="2000" dirty="0" smtClean="0"/>
              <a:t>kinetics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exploration of effect of analytical Jacobian versus finite difference Jacobian. Convergence effects? Performance effects?</a:t>
            </a:r>
          </a:p>
          <a:p>
            <a:pPr lvl="1"/>
            <a:r>
              <a:rPr lang="en-US" sz="2000" b="1" dirty="0" smtClean="0"/>
              <a:t>Fallback:</a:t>
            </a:r>
            <a:r>
              <a:rPr lang="en-US" sz="2000" dirty="0" smtClean="0"/>
              <a:t> controller improvement. Tailoring to kinetics/mechanism?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other target applications for implicit-explicit multi-rate</a:t>
            </a:r>
            <a:endParaRPr lang="en-US" sz="2000" b="1" dirty="0"/>
          </a:p>
          <a:p>
            <a:r>
              <a:rPr lang="en-US" sz="2400" dirty="0" smtClean="0"/>
              <a:t>Actionable response: frontload controller design, Jacobian implementation/verification using simple</a:t>
            </a:r>
            <a:r>
              <a:rPr lang="is-IS" sz="2400" dirty="0" smtClean="0"/>
              <a:t>(r) problems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Quantifiably characterizing benefit of analytical versus finite-difference Jacobian</a:t>
            </a:r>
          </a:p>
          <a:p>
            <a:pPr lvl="1"/>
            <a:r>
              <a:rPr lang="en-US" sz="2000" dirty="0" smtClean="0"/>
              <a:t>Accuracy and time-to-solution (fewer implicit solve iterations)</a:t>
            </a:r>
          </a:p>
          <a:p>
            <a:pPr lvl="1"/>
            <a:r>
              <a:rPr lang="en-US" sz="2000" dirty="0" smtClean="0"/>
              <a:t>Rigorously test effect(s) of constant-volume assumption for Jacobian</a:t>
            </a:r>
          </a:p>
          <a:p>
            <a:r>
              <a:rPr lang="en-US" sz="2400" dirty="0"/>
              <a:t>Develop error/</a:t>
            </a:r>
            <a:r>
              <a:rPr lang="en-US" sz="2400" dirty="0" err="1"/>
              <a:t>timestep</a:t>
            </a:r>
            <a:r>
              <a:rPr lang="en-US" sz="2400" dirty="0"/>
              <a:t> control algorithm with more robustness in the face of near-equilibrium floating point </a:t>
            </a:r>
            <a:r>
              <a:rPr lang="en-US" sz="2400" dirty="0" smtClean="0"/>
              <a:t>issues</a:t>
            </a:r>
          </a:p>
          <a:p>
            <a:r>
              <a:rPr lang="en-US" sz="2400" dirty="0" smtClean="0"/>
              <a:t>Establish timescale splitting for full governing equations</a:t>
            </a:r>
          </a:p>
          <a:p>
            <a:r>
              <a:rPr lang="en-US" sz="2400" dirty="0" smtClean="0"/>
              <a:t>Explore (large) design space</a:t>
            </a:r>
          </a:p>
          <a:p>
            <a:pPr lvl="1"/>
            <a:r>
              <a:rPr lang="en-US" sz="2000" dirty="0" smtClean="0"/>
              <a:t>Implicit-explicit multi-rate framework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control algorithm also has “knobs” to turn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Energy-Stable Hybrid Spatial </a:t>
            </a:r>
            <a:r>
              <a:rPr lang="en-US" dirty="0" err="1" smtClean="0"/>
              <a:t>Discretizations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Flow simulations incorporating complex geometries present obvious meshing challenges</a:t>
            </a:r>
          </a:p>
          <a:p>
            <a:r>
              <a:rPr lang="en-US" sz="2400" dirty="0" smtClean="0"/>
              <a:t>Accuracy and stability can be affected by poor mesh quality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mage result for aerospace cfd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8" y="3044622"/>
            <a:ext cx="4421541" cy="23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mage result for wind turbine cfd m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96" y="3044622"/>
            <a:ext cx="3769960" cy="22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409790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/>
              <a:t>Static </a:t>
            </a:r>
            <a:r>
              <a:rPr lang="en-US" sz="1000" b="1" dirty="0" err="1"/>
              <a:t>Aeroelastic</a:t>
            </a:r>
            <a:r>
              <a:rPr lang="en-US" sz="1000" b="1" dirty="0"/>
              <a:t> Analysis of an Aircraft Wind-Tunnel Model by Means of Modal RBF Mesh </a:t>
            </a:r>
            <a:r>
              <a:rPr lang="en-US" sz="1000" b="1" dirty="0" smtClean="0"/>
              <a:t>Updating, </a:t>
            </a:r>
            <a:r>
              <a:rPr lang="en-US" sz="1000" dirty="0" err="1" smtClean="0"/>
              <a:t>Biancoli</a:t>
            </a:r>
            <a:r>
              <a:rPr lang="en-US" sz="1000" dirty="0" smtClean="0"/>
              <a:t> et al.</a:t>
            </a:r>
          </a:p>
          <a:p>
            <a:r>
              <a:rPr lang="en-US" sz="1000" dirty="0" smtClean="0"/>
              <a:t>Source (R): Pointwise Webinar: </a:t>
            </a:r>
            <a:r>
              <a:rPr lang="en-US" sz="1000" b="1" dirty="0" smtClean="0"/>
              <a:t>How to Master Hybrid Meshing for Wind Turbines, </a:t>
            </a:r>
            <a:r>
              <a:rPr lang="en-US" sz="1000" dirty="0" smtClean="0"/>
              <a:t>Chris </a:t>
            </a:r>
            <a:r>
              <a:rPr lang="en-US" sz="1000" dirty="0" err="1" smtClean="0"/>
              <a:t>Sideroff</a:t>
            </a:r>
            <a:r>
              <a:rPr lang="en-US" sz="1000" dirty="0" smtClean="0"/>
              <a:t> and Travis </a:t>
            </a:r>
            <a:r>
              <a:rPr lang="en-US" sz="1000" dirty="0" err="1" smtClean="0"/>
              <a:t>Carrigan</a:t>
            </a:r>
            <a:r>
              <a:rPr lang="en-US" sz="1000" dirty="0" smtClean="0"/>
              <a:t>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939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r>
              <a:rPr lang="en-US" sz="2400" b="1" dirty="0"/>
              <a:t>More extensively motivate how I </a:t>
            </a:r>
            <a:r>
              <a:rPr lang="en-US" sz="2400" b="1" i="1" dirty="0"/>
              <a:t>hope</a:t>
            </a:r>
            <a:r>
              <a:rPr lang="en-US" sz="2400" b="1" dirty="0"/>
              <a:t> to spend the “best days of my life”</a:t>
            </a:r>
          </a:p>
          <a:p>
            <a:endParaRPr lang="en-US" sz="2400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One common approach: finite difference discretization(s) with some consideration for meshing near trouble regions</a:t>
            </a:r>
          </a:p>
          <a:p>
            <a:pPr lvl="1"/>
            <a:r>
              <a:rPr lang="en-US" sz="2000" dirty="0" smtClean="0"/>
              <a:t>Curvilinear meshes w/coordinate transforms</a:t>
            </a:r>
          </a:p>
          <a:p>
            <a:pPr lvl="1"/>
            <a:r>
              <a:rPr lang="en-US" sz="2000" dirty="0"/>
              <a:t>Overset </a:t>
            </a:r>
            <a:r>
              <a:rPr lang="en-US" sz="2000" dirty="0" smtClean="0"/>
              <a:t>meshes</a:t>
            </a:r>
          </a:p>
          <a:p>
            <a:pPr lvl="1"/>
            <a:r>
              <a:rPr lang="en-US" sz="2000" b="1" dirty="0" err="1" smtClean="0"/>
              <a:t>Multiblock</a:t>
            </a:r>
            <a:endParaRPr lang="en-US" sz="2000" b="1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87" y="3925440"/>
            <a:ext cx="3962400" cy="1570681"/>
          </a:xfrm>
          <a:prstGeom prst="rect">
            <a:avLst/>
          </a:prstGeom>
        </p:spPr>
      </p:pic>
      <p:pic>
        <p:nvPicPr>
          <p:cNvPr id="21508" name="Picture 4" descr="ACA0012 airfoil structured unstretched mesh, 16K grid node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3588824"/>
            <a:ext cx="4381500" cy="20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789944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/>
              <a:t>Acceleration of Compressible Flow Simulations with Edge using Implicit Time </a:t>
            </a:r>
            <a:r>
              <a:rPr lang="en-US" sz="1000" b="1" dirty="0" smtClean="0"/>
              <a:t>Stepping, </a:t>
            </a:r>
            <a:r>
              <a:rPr lang="en-US" sz="1000" dirty="0" smtClean="0"/>
              <a:t>E. Otero, 2014</a:t>
            </a:r>
            <a:endParaRPr lang="en-US" sz="1000" b="1" dirty="0" smtClean="0"/>
          </a:p>
          <a:p>
            <a:r>
              <a:rPr lang="en-US" sz="1000" dirty="0" smtClean="0"/>
              <a:t>Source (R): Mikida et al. [3]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Within the </a:t>
            </a:r>
            <a:r>
              <a:rPr lang="en-US" sz="2400" dirty="0" err="1" smtClean="0"/>
              <a:t>multiblock</a:t>
            </a:r>
            <a:r>
              <a:rPr lang="en-US" sz="2400" dirty="0" smtClean="0"/>
              <a:t> approach, one can opt for </a:t>
            </a:r>
            <a:r>
              <a:rPr lang="en-US" sz="2400" b="1" dirty="0" smtClean="0"/>
              <a:t>conforming </a:t>
            </a:r>
            <a:r>
              <a:rPr lang="en-US" sz="2400" dirty="0" smtClean="0"/>
              <a:t>or </a:t>
            </a:r>
            <a:r>
              <a:rPr lang="en-US" sz="2400" b="1" dirty="0" smtClean="0"/>
              <a:t>nonconforming </a:t>
            </a:r>
            <a:r>
              <a:rPr lang="en-US" sz="2400" dirty="0" smtClean="0"/>
              <a:t>interfaces between blocks</a:t>
            </a:r>
          </a:p>
          <a:p>
            <a:pPr lvl="1"/>
            <a:r>
              <a:rPr lang="en-US" sz="2000" dirty="0" smtClean="0"/>
              <a:t>The latter provides more flexibility but arguably requires more thought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2" y="2996495"/>
            <a:ext cx="2890838" cy="2855798"/>
          </a:xfrm>
          <a:prstGeom prst="rect">
            <a:avLst/>
          </a:prstGeom>
        </p:spPr>
      </p:pic>
      <p:pic>
        <p:nvPicPr>
          <p:cNvPr id="8" name="Picture 2" descr="mage result for curvilinear mesh airfo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3039696"/>
            <a:ext cx="4643438" cy="28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872696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 smtClean="0"/>
              <a:t>The Art and Science of Meshing Airfoils, </a:t>
            </a:r>
            <a:r>
              <a:rPr lang="en-US" sz="1000" dirty="0" smtClean="0"/>
              <a:t>R. Krishnamurthy, 11/6/17</a:t>
            </a:r>
          </a:p>
          <a:p>
            <a:r>
              <a:rPr lang="en-US" sz="1000" dirty="0" smtClean="0"/>
              <a:t>Source (R): </a:t>
            </a:r>
            <a:r>
              <a:rPr lang="en-US" sz="1000" dirty="0" err="1" smtClean="0"/>
              <a:t>Kozdon</a:t>
            </a:r>
            <a:r>
              <a:rPr lang="en-US" sz="1000" dirty="0" smtClean="0"/>
              <a:t> and Wilcox [14]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475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Recent body of existing work in </a:t>
            </a:r>
            <a:r>
              <a:rPr lang="en-US" sz="2400" b="1" dirty="0" smtClean="0"/>
              <a:t>nonconforming</a:t>
            </a:r>
            <a:r>
              <a:rPr lang="en-US" sz="2400" dirty="0" smtClean="0"/>
              <a:t> interfaces, specifically </a:t>
            </a:r>
            <a:r>
              <a:rPr lang="en-US" sz="2400" dirty="0" err="1" smtClean="0"/>
              <a:t>w.r.t</a:t>
            </a:r>
            <a:r>
              <a:rPr lang="en-US" sz="2400" dirty="0" smtClean="0"/>
              <a:t>. summation-by-parts finite difference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, is large</a:t>
            </a:r>
          </a:p>
          <a:p>
            <a:pPr lvl="1"/>
            <a:r>
              <a:rPr lang="en-US" sz="2000" dirty="0" err="1" smtClean="0"/>
              <a:t>Mattsson</a:t>
            </a:r>
            <a:r>
              <a:rPr lang="en-US" sz="2000" dirty="0" smtClean="0"/>
              <a:t> and Carpenter (2010): fixed refinement ratio, matching </a:t>
            </a:r>
            <a:r>
              <a:rPr lang="en-US" sz="2000" dirty="0" smtClean="0"/>
              <a:t>corners [12]</a:t>
            </a:r>
            <a:endParaRPr lang="en-US" sz="2000" dirty="0" smtClean="0"/>
          </a:p>
          <a:p>
            <a:pPr lvl="1"/>
            <a:r>
              <a:rPr lang="en-US" sz="2000" dirty="0" err="1" smtClean="0"/>
              <a:t>Nissen</a:t>
            </a:r>
            <a:r>
              <a:rPr lang="en-US" sz="2000" dirty="0" smtClean="0"/>
              <a:t> et al. (2015): matching </a:t>
            </a:r>
            <a:r>
              <a:rPr lang="en-US" sz="2000" dirty="0" smtClean="0"/>
              <a:t>corners [13]</a:t>
            </a:r>
            <a:endParaRPr lang="en-US" sz="2000" dirty="0" smtClean="0"/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</a:t>
            </a:r>
            <a:r>
              <a:rPr lang="en-US" sz="2000" dirty="0" smtClean="0"/>
              <a:t>) [14]</a:t>
            </a:r>
            <a:endParaRPr lang="en-US" sz="2000" dirty="0" smtClean="0"/>
          </a:p>
          <a:p>
            <a:pPr lvl="1"/>
            <a:r>
              <a:rPr lang="en-US" sz="2000" dirty="0" smtClean="0"/>
              <a:t>Friedrich et al. (2018): </a:t>
            </a:r>
            <a:r>
              <a:rPr lang="en-US" sz="2000" dirty="0" smtClean="0"/>
              <a:t>degree-preserving [15]</a:t>
            </a:r>
            <a:endParaRPr lang="en-US" sz="2000" dirty="0" smtClean="0"/>
          </a:p>
          <a:p>
            <a:pPr lvl="1"/>
            <a:r>
              <a:rPr lang="en-US" sz="2000" dirty="0" err="1" smtClean="0"/>
              <a:t>Almquist</a:t>
            </a:r>
            <a:r>
              <a:rPr lang="en-US" sz="2000" dirty="0" smtClean="0"/>
              <a:t> et al. (2019): (better) </a:t>
            </a:r>
            <a:r>
              <a:rPr lang="en-US" sz="2000" dirty="0" smtClean="0"/>
              <a:t>degree-preserving [16]</a:t>
            </a:r>
            <a:endParaRPr lang="en-US" sz="2000" dirty="0" smtClean="0"/>
          </a:p>
          <a:p>
            <a:r>
              <a:rPr lang="en-US" sz="2400" dirty="0" smtClean="0"/>
              <a:t>But: can we obtain more flexible methodology?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91148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Another way: establish nonconforming interface between </a:t>
            </a:r>
            <a:r>
              <a:rPr lang="en-US" sz="2400" b="1" dirty="0" smtClean="0"/>
              <a:t>structured </a:t>
            </a:r>
            <a:r>
              <a:rPr lang="en-US" sz="2400" dirty="0" smtClean="0"/>
              <a:t>(SBP) and </a:t>
            </a:r>
            <a:r>
              <a:rPr lang="en-US" sz="2400" b="1" dirty="0" smtClean="0"/>
              <a:t>unstructured </a:t>
            </a:r>
            <a:r>
              <a:rPr lang="en-US" sz="2400" dirty="0" smtClean="0"/>
              <a:t>(DG)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Nordstrom and Gong (2006): low-order </a:t>
            </a:r>
            <a:r>
              <a:rPr lang="en-US" sz="2000" dirty="0" smtClean="0"/>
              <a:t>FD-FV [17]</a:t>
            </a:r>
            <a:endParaRPr lang="en-US" sz="2000" dirty="0" smtClean="0"/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(2016): (same work as previous slide) – establishes provably stable interface for nonconforming interfaces between SBP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 </a:t>
            </a:r>
            <a:r>
              <a:rPr lang="en-US" sz="2000" b="1" dirty="0" smtClean="0"/>
              <a:t>and </a:t>
            </a:r>
            <a:r>
              <a:rPr lang="en-US" sz="2000" dirty="0" smtClean="0"/>
              <a:t>between SBP-DG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, but </a:t>
            </a:r>
            <a:r>
              <a:rPr lang="en-US" sz="2000" b="1" dirty="0" smtClean="0"/>
              <a:t>has a number of failings</a:t>
            </a:r>
            <a:endParaRPr lang="en-US" sz="2000" dirty="0" smtClean="0"/>
          </a:p>
          <a:p>
            <a:r>
              <a:rPr lang="en-US" sz="2400" dirty="0" smtClean="0"/>
              <a:t>We ask (again): can we </a:t>
            </a:r>
            <a:r>
              <a:rPr lang="en-US" sz="2400" b="1" dirty="0" smtClean="0"/>
              <a:t>do better?</a:t>
            </a:r>
            <a:endParaRPr lang="en-US" sz="2400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8710" y="4795229"/>
            <a:ext cx="225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Kozdon</a:t>
            </a:r>
            <a:r>
              <a:rPr lang="en-US" sz="1200" dirty="0" smtClean="0"/>
              <a:t> and Wilcox [14]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70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remove troublesome geometric constraints on existing simulations, while also</a:t>
            </a:r>
          </a:p>
          <a:p>
            <a:pPr lvl="1"/>
            <a:r>
              <a:rPr lang="en-US" sz="2000" dirty="0" smtClean="0"/>
              <a:t>Introducing ability to more readily introduce a certain discretization to a certain portion of the spatial domain</a:t>
            </a:r>
          </a:p>
          <a:p>
            <a:pPr lvl="1"/>
            <a:r>
              <a:rPr lang="en-US" sz="2000" dirty="0" smtClean="0"/>
              <a:t>Flexible and selective application of beneficial properties of a given method to ”trouble spots” – e.g. shocks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www.nasa.gov/sites/default/files/thumbnails/image/f4_p4_red_planedro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213" y="3700463"/>
            <a:ext cx="4581077" cy="249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807" y="5482961"/>
            <a:ext cx="192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"</a:t>
            </a:r>
            <a:r>
              <a:rPr lang="en-US" sz="1000" b="1" dirty="0"/>
              <a:t>NASA Captures First Air-to-Air Images of Supersonic Shockwave Interaction in </a:t>
            </a:r>
            <a:r>
              <a:rPr lang="en-US" sz="1000" b="1" dirty="0" smtClean="0"/>
              <a:t>Flight</a:t>
            </a:r>
            <a:r>
              <a:rPr lang="en-US" sz="1000" dirty="0" smtClean="0"/>
              <a:t>” – 3/5/2019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063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41629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mission statement: develop </a:t>
            </a:r>
            <a:r>
              <a:rPr lang="en-US" sz="2400" b="1" dirty="0" smtClean="0"/>
              <a:t>energy-stable</a:t>
            </a:r>
            <a:r>
              <a:rPr lang="en-US" sz="2400" dirty="0" smtClean="0"/>
              <a:t> and </a:t>
            </a:r>
            <a:r>
              <a:rPr lang="en-US" sz="2400" b="1" dirty="0" smtClean="0"/>
              <a:t>high-order accurate</a:t>
            </a:r>
            <a:r>
              <a:rPr lang="en-US" sz="2400" dirty="0" smtClean="0"/>
              <a:t> interface(s) between structured (SBP) and unstructured (DG) spatial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Remove </a:t>
            </a:r>
            <a:r>
              <a:rPr lang="en-US" sz="2000" i="1" dirty="0" smtClean="0"/>
              <a:t>underdetermined</a:t>
            </a:r>
            <a:r>
              <a:rPr lang="en-US" sz="2000" dirty="0" smtClean="0"/>
              <a:t> elements of </a:t>
            </a:r>
            <a:r>
              <a:rPr lang="en-US" sz="2000" dirty="0" smtClean="0"/>
              <a:t>existing interface construction(s)</a:t>
            </a:r>
            <a:endParaRPr lang="en-US" sz="2000" dirty="0" smtClean="0"/>
          </a:p>
          <a:p>
            <a:pPr lvl="1"/>
            <a:r>
              <a:rPr lang="en-US" sz="2000" dirty="0" smtClean="0"/>
              <a:t>Stretch goal: establish fidelity in round-trip projection</a:t>
            </a:r>
          </a:p>
          <a:p>
            <a:pPr lvl="1"/>
            <a:r>
              <a:rPr lang="en-US" sz="2000" dirty="0" smtClean="0"/>
              <a:t>Above all: </a:t>
            </a:r>
            <a:r>
              <a:rPr lang="en-US" sz="2000" b="1" dirty="0" smtClean="0"/>
              <a:t>do not sacrifice provable stability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58710" y="4795229"/>
            <a:ext cx="225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Kozdon</a:t>
            </a:r>
            <a:r>
              <a:rPr lang="en-US" sz="1200" dirty="0" smtClean="0"/>
              <a:t> and Wilcox [14]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406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 This Section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 will be approaching this section of the talk a bit differently</a:t>
            </a:r>
          </a:p>
          <a:p>
            <a:r>
              <a:rPr lang="en-US" sz="2400" dirty="0" smtClean="0"/>
              <a:t>Whereas the document provides a lot of the background detail on the separate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/lays the groundwork for the target problem, the talk will focus more on the state of the interface</a:t>
            </a:r>
          </a:p>
          <a:p>
            <a:r>
              <a:rPr lang="en-US" sz="2400" dirty="0" smtClean="0"/>
              <a:t>In particular, my goal is to </a:t>
            </a:r>
            <a:r>
              <a:rPr lang="en-US" sz="2400" b="1" dirty="0" smtClean="0"/>
              <a:t>demonstrate its weaknesses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2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Nonetheless, the governing equations we initially target will be used later, so they deserve mention</a:t>
            </a:r>
          </a:p>
          <a:p>
            <a:r>
              <a:rPr lang="en-US" sz="2400" dirty="0" smtClean="0"/>
              <a:t>As with K+W, first-order wave equation in two dimensions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Worth noting: the hope is to ultimately extend interface method to</a:t>
            </a:r>
          </a:p>
          <a:p>
            <a:pPr lvl="1"/>
            <a:r>
              <a:rPr lang="en-US" sz="2000" dirty="0" smtClean="0"/>
              <a:t>Higher dimensions</a:t>
            </a:r>
          </a:p>
          <a:p>
            <a:pPr lvl="1"/>
            <a:r>
              <a:rPr lang="en-US" sz="2000" dirty="0" smtClean="0"/>
              <a:t>Different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35" y="2476500"/>
            <a:ext cx="2826834" cy="13716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222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golden rule: fully characterize an interface that is </a:t>
            </a:r>
            <a:r>
              <a:rPr lang="en-US" sz="2400" b="1" dirty="0" smtClean="0"/>
              <a:t>energy-stable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How to describe the energy dissipation rate at edges on the interface?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21" y="2768977"/>
            <a:ext cx="1460500" cy="74806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57" y="2742593"/>
            <a:ext cx="1253863" cy="774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3265274"/>
            <a:ext cx="2387601" cy="784498"/>
          </a:xfrm>
          <a:prstGeom prst="rect">
            <a:avLst/>
          </a:prstGeom>
          <a:ln w="31750">
            <a:solidFill>
              <a:srgbClr val="8D118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2199266"/>
            <a:ext cx="1628773" cy="87315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 flipV="1">
            <a:off x="4815921" y="2635844"/>
            <a:ext cx="454559" cy="50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4815921" y="3143008"/>
            <a:ext cx="454559" cy="514515"/>
          </a:xfrm>
          <a:prstGeom prst="straightConnector1">
            <a:avLst/>
          </a:prstGeom>
          <a:ln>
            <a:solidFill>
              <a:srgbClr val="8D11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2578100" y="3072422"/>
            <a:ext cx="647700" cy="192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37007" y="3650067"/>
            <a:ext cx="13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Total Energy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28100" y="362474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Per-Block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92570" y="2398071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3832" y="347285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</a:t>
            </a:r>
            <a:r>
              <a:rPr lang="en-US" dirty="0" smtClean="0"/>
              <a:t>Stability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Skipping over a </a:t>
            </a:r>
            <a:r>
              <a:rPr lang="en-US" sz="2400" i="1" dirty="0" smtClean="0"/>
              <a:t>lot</a:t>
            </a:r>
            <a:r>
              <a:rPr lang="en-US" sz="2400" dirty="0" smtClean="0"/>
              <a:t> of detail here, but: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Key question from here: how do we define starred quantities such that these quantities can be proven to be non-positive?</a:t>
            </a:r>
          </a:p>
          <a:p>
            <a:pPr lvl="1"/>
            <a:r>
              <a:rPr lang="en-US" sz="2000" dirty="0" smtClean="0"/>
              <a:t>DG: numerical fluxes</a:t>
            </a:r>
          </a:p>
          <a:p>
            <a:pPr lvl="1"/>
            <a:r>
              <a:rPr lang="en-US" sz="2000" dirty="0" smtClean="0"/>
              <a:t>SBP: SAT penalty terms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322312"/>
            <a:ext cx="6108700" cy="4699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90" y="3109914"/>
            <a:ext cx="6846421" cy="504269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626350" y="2397065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8839" y="31628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755505"/>
            <a:ext cx="8602181" cy="89313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Integration of Reacting 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1" y="1113720"/>
            <a:ext cx="5611333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This </a:t>
            </a:r>
            <a:r>
              <a:rPr lang="en-US" sz="2400" dirty="0" smtClean="0"/>
              <a:t>is where the interface comes in</a:t>
            </a:r>
          </a:p>
          <a:p>
            <a:r>
              <a:rPr lang="en-US" sz="2400" dirty="0" smtClean="0"/>
              <a:t>Top-level characterization of interface: operators that </a:t>
            </a:r>
            <a:r>
              <a:rPr lang="en-US" sz="2400" b="1" dirty="0" smtClean="0"/>
              <a:t>project</a:t>
            </a:r>
            <a:r>
              <a:rPr lang="en-US" sz="2400" dirty="0" smtClean="0"/>
              <a:t> Grid A solution to Grid B (and vice versa)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Starting point for describing </a:t>
            </a:r>
            <a:r>
              <a:rPr lang="en-US" sz="2400" b="1" i="1" dirty="0" smtClean="0"/>
              <a:t>P</a:t>
            </a:r>
            <a:r>
              <a:rPr lang="en-US" sz="2400" dirty="0" smtClean="0"/>
              <a:t>: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</a:t>
            </a:r>
          </a:p>
          <a:p>
            <a:pPr lvl="1"/>
            <a:r>
              <a:rPr lang="en-US" sz="2000" dirty="0" smtClean="0"/>
              <a:t>Approach has qualities we want to retain, namely energy-stability applicable to both nonconforming SBP interfaces and </a:t>
            </a:r>
            <a:r>
              <a:rPr lang="en-US" sz="2000" b="1" dirty="0" smtClean="0"/>
              <a:t>hybrid</a:t>
            </a:r>
            <a:r>
              <a:rPr lang="en-US" sz="2000" dirty="0" smtClean="0"/>
              <a:t> interfaces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70" y="2694038"/>
            <a:ext cx="1638300" cy="845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19" y="2021117"/>
            <a:ext cx="2592694" cy="25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Primary mechanism: projecting nodal solutions (on grids) to intermediate “glue” grid</a:t>
            </a:r>
          </a:p>
          <a:p>
            <a:pPr lvl="1"/>
            <a:r>
              <a:rPr lang="en-US" sz="2000" dirty="0" smtClean="0"/>
              <a:t>Solution on glue grid described by modal coefficients multiplying Legendre polynomials defined on [-1,1]</a:t>
            </a:r>
          </a:p>
          <a:p>
            <a:pPr lvl="1"/>
            <a:r>
              <a:rPr lang="en-US" sz="2000" dirty="0" smtClean="0"/>
              <a:t>What results: piecewise continuous polynomial representation</a:t>
            </a:r>
          </a:p>
          <a:p>
            <a:r>
              <a:rPr lang="en-US" sz="2400" dirty="0" smtClean="0"/>
              <a:t>Projection is then fully described by “glue-to-grid” and “grid-to-glue” operators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4630270"/>
            <a:ext cx="1226721" cy="403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5073355"/>
            <a:ext cx="1296818" cy="403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4" y="4416479"/>
            <a:ext cx="5771031" cy="12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</a:t>
            </a:r>
            <a:r>
              <a:rPr lang="en-US" dirty="0" smtClean="0"/>
              <a:t>Grids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Critical note: product of these operators is NOT assumed to be identity</a:t>
            </a:r>
          </a:p>
          <a:p>
            <a:pPr lvl="1"/>
            <a:r>
              <a:rPr lang="en-US" sz="2000" dirty="0" smtClean="0"/>
              <a:t>Recall desire for “round-trip” projection fidelity – is this possible?</a:t>
            </a:r>
          </a:p>
          <a:p>
            <a:r>
              <a:rPr lang="en-US" sz="2400" dirty="0" smtClean="0"/>
              <a:t>Before delving further into construction, we need to revisit the energy dissipation rates and insert definitions of interface quantities that use this nomenclature</a:t>
            </a:r>
          </a:p>
          <a:p>
            <a:pPr lvl="1"/>
            <a:r>
              <a:rPr lang="en-US" sz="2000" dirty="0" smtClean="0"/>
              <a:t>What condition(s) for stability “pop out?”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will make this easier: a visual representation of one potential target simulation</a:t>
            </a:r>
          </a:p>
          <a:p>
            <a:pPr lvl="1"/>
            <a:r>
              <a:rPr lang="en-US" sz="2000" dirty="0" smtClean="0"/>
              <a:t>Box domain split in half in x – left half employs SBP finite-difference, right half uses DG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5" y="2637528"/>
            <a:ext cx="8382002" cy="3717236"/>
          </a:xfrm>
          <a:prstGeom prst="rect">
            <a:avLst/>
          </a:prstGeom>
        </p:spPr>
      </p:pic>
      <p:sp>
        <p:nvSpPr>
          <p:cNvPr id="5" name="Plus 4"/>
          <p:cNvSpPr/>
          <p:nvPr/>
        </p:nvSpPr>
        <p:spPr>
          <a:xfrm>
            <a:off x="6491287" y="3177028"/>
            <a:ext cx="609600" cy="5572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4683915" y="3212746"/>
            <a:ext cx="671513" cy="48577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For a </a:t>
            </a:r>
            <a:r>
              <a:rPr lang="en-US" sz="2400" b="1" dirty="0" smtClean="0"/>
              <a:t>conforming</a:t>
            </a:r>
            <a:r>
              <a:rPr lang="en-US" sz="2400" dirty="0" smtClean="0"/>
              <a:t> SBP interface, an energy-stable definition of the SAT penalty term can be given as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Linear combination of combination of central and upwind penalties (𝜶 controls “</a:t>
            </a:r>
            <a:r>
              <a:rPr lang="en-US" sz="2400" dirty="0" err="1" smtClean="0"/>
              <a:t>upwindedness</a:t>
            </a:r>
            <a:r>
              <a:rPr lang="en-US" sz="2400" dirty="0" smtClean="0"/>
              <a:t>”)</a:t>
            </a:r>
          </a:p>
          <a:p>
            <a:r>
              <a:rPr lang="en-US" sz="2400" dirty="0" smtClean="0"/>
              <a:t>Nonconforming interface relies on a similar principle, with the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 conforming at the glue-grid level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86" y="2425700"/>
            <a:ext cx="5201227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can describe the same penalization on the glue grid using glue grid quantities (barred):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Glue grid quantities are projected from the grid to the glue using the aforementioned operators: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9" y="4572000"/>
            <a:ext cx="2552700" cy="1421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7" y="2527615"/>
            <a:ext cx="5376784" cy="10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 that surface Jacobians are also projected, along with a </a:t>
            </a:r>
            <a:r>
              <a:rPr lang="en-US" sz="2400" b="1" dirty="0" smtClean="0"/>
              <a:t>scaling factor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5740400" cy="398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705" y="3472456"/>
            <a:ext cx="3038554" cy="2800350"/>
          </a:xfrm>
          <a:prstGeom prst="rect">
            <a:avLst/>
          </a:prstGeom>
          <a:ln w="25400">
            <a:solidFill>
              <a:srgbClr val="E62ED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6337210" y="4467069"/>
            <a:ext cx="12700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64900" y="4467069"/>
            <a:ext cx="668761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343560" y="5876144"/>
            <a:ext cx="6901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0" y="1720789"/>
            <a:ext cx="2552700" cy="14219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00288" y="4157663"/>
            <a:ext cx="314325" cy="309406"/>
          </a:xfrm>
          <a:prstGeom prst="rect">
            <a:avLst/>
          </a:prstGeom>
          <a:noFill/>
          <a:ln w="25400">
            <a:solidFill>
              <a:srgbClr val="E62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57450" y="2157413"/>
            <a:ext cx="0" cy="3703741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14613" y="3472456"/>
            <a:ext cx="2144092" cy="68520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14613" y="4467069"/>
            <a:ext cx="2144092" cy="180573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37210" y="3472456"/>
            <a:ext cx="0" cy="2800350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What remains: describing SAT penalization on the grid using the glue grid penalization</a:t>
            </a:r>
          </a:p>
          <a:p>
            <a:pPr lvl="1"/>
            <a:r>
              <a:rPr lang="en-US" sz="2000" dirty="0" smtClean="0"/>
              <a:t>Recall: projection error is nonzero</a:t>
            </a:r>
          </a:p>
          <a:p>
            <a:pPr lvl="1"/>
            <a:r>
              <a:rPr lang="en-US" sz="2000" dirty="0" smtClean="0"/>
              <a:t>For now – assume SBP block covers entire glue grid interface (no 𝚫)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19" y="3181792"/>
            <a:ext cx="6332561" cy="1104900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</p:spTree>
    <p:extLst>
      <p:ext uri="{BB962C8B-B14F-4D97-AF65-F5344CB8AC3E}">
        <p14:creationId xmlns:p14="http://schemas.microsoft.com/office/powerpoint/2010/main" val="17839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(6)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Similarly, for a single element of DG:</a:t>
            </a:r>
          </a:p>
          <a:p>
            <a:pPr lvl="1"/>
            <a:r>
              <a:rPr lang="en-US" sz="2000" dirty="0" smtClean="0"/>
              <a:t>No projection error – set glue space to be higher-order space than DG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Plugging these fluxes and penalties back into the edge dissipation rates provides a </a:t>
            </a:r>
            <a:r>
              <a:rPr lang="en-US" sz="2400" b="1" dirty="0" smtClean="0"/>
              <a:t>condition</a:t>
            </a:r>
            <a:r>
              <a:rPr lang="en-US" sz="2400" dirty="0" smtClean="0"/>
              <a:t> for non-positivity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395411"/>
            <a:ext cx="3606800" cy="132462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7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Compatibility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b="1" dirty="0" smtClean="0"/>
              <a:t>compatibility condition</a:t>
            </a:r>
            <a:r>
              <a:rPr lang="en-US" sz="2400" dirty="0" smtClean="0"/>
              <a:t> is what allows for provable energy stability</a:t>
            </a:r>
          </a:p>
          <a:p>
            <a:pPr lvl="1"/>
            <a:r>
              <a:rPr lang="en-US" sz="2000" dirty="0" smtClean="0"/>
              <a:t>(Lengthy) proof given in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</a:t>
            </a:r>
          </a:p>
          <a:p>
            <a:pPr lvl="1"/>
            <a:r>
              <a:rPr lang="en-US" sz="2000" b="1" dirty="0" smtClean="0"/>
              <a:t>Critical question: </a:t>
            </a:r>
            <a:r>
              <a:rPr lang="en-US" sz="2000" dirty="0" smtClean="0"/>
              <a:t>dependence on assumptions/specific formulation/governing equations?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 smtClean="0"/>
          </a:p>
          <a:p>
            <a:pPr lvl="1"/>
            <a:endParaRPr lang="en-US" sz="2000" b="1" dirty="0"/>
          </a:p>
          <a:p>
            <a:r>
              <a:rPr lang="en-US" sz="2400" dirty="0" smtClean="0"/>
              <a:t>Given its importance, this condition is considered to be an explicit </a:t>
            </a:r>
            <a:r>
              <a:rPr lang="en-US" sz="2400" b="1" dirty="0" smtClean="0"/>
              <a:t>constraint</a:t>
            </a:r>
            <a:r>
              <a:rPr lang="en-US" sz="2400" dirty="0" smtClean="0"/>
              <a:t> when constructing the operators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4544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29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17648"/>
            <a:ext cx="83693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8071" y="5101705"/>
            <a:ext cx="570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 Modeling of nine-species, nineteen-reaction hydrogen-air combustion mechanism. Source: NASA@SC12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will go through the basics of the operators construction and identify </a:t>
            </a:r>
            <a:r>
              <a:rPr lang="en-US" sz="2400" b="1" dirty="0" smtClean="0"/>
              <a:t>areas of exploration/improvement</a:t>
            </a:r>
          </a:p>
          <a:p>
            <a:r>
              <a:rPr lang="en-US" sz="2400" dirty="0" smtClean="0"/>
              <a:t>Solution description on glue grid: piecewise continuous polynomials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𝝓: [-1,1] Legendre polynomials shifted to interval </a:t>
            </a:r>
            <a:r>
              <a:rPr lang="en-US" sz="2400" i="1" dirty="0" smtClean="0"/>
              <a:t>k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112641"/>
            <a:ext cx="26924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57" y="4739570"/>
            <a:ext cx="4279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1279224"/>
            <a:ext cx="4508500" cy="45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41" y="1293512"/>
            <a:ext cx="4888870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results (in the interior) is in actuality an </a:t>
            </a:r>
            <a:r>
              <a:rPr lang="en-US" sz="2400" b="1" dirty="0" err="1" smtClean="0"/>
              <a:t>overconstrained</a:t>
            </a:r>
            <a:r>
              <a:rPr lang="en-US" sz="2400" dirty="0" smtClean="0"/>
              <a:t> system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870868"/>
            <a:ext cx="4292600" cy="40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Furthermore, an additional constraint is fulfillment of the </a:t>
            </a:r>
            <a:r>
              <a:rPr lang="en-US" sz="2400" b="1" dirty="0" smtClean="0"/>
              <a:t>compatibility condition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practice,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 solve for one projection operator (</a:t>
            </a:r>
            <a:r>
              <a:rPr lang="en-US" sz="2400" dirty="0" smtClean="0"/>
              <a:t>grid-to-glue), </a:t>
            </a:r>
            <a:r>
              <a:rPr lang="en-US" sz="2400" dirty="0" smtClean="0"/>
              <a:t>and obtain the other via the above condition</a:t>
            </a:r>
          </a:p>
          <a:p>
            <a:r>
              <a:rPr lang="en-US" sz="2400" b="1" dirty="0" smtClean="0"/>
              <a:t>Major question: </a:t>
            </a:r>
            <a:r>
              <a:rPr lang="en-US" sz="2400" dirty="0" smtClean="0"/>
              <a:t>why are point constraints also fulfilled?</a:t>
            </a:r>
            <a:endParaRPr lang="en-US" sz="2400" b="1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4638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78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(6)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Meanwhile, what about the stencil/constraints near the boundary?</a:t>
            </a:r>
          </a:p>
          <a:p>
            <a:pPr lvl="1"/>
            <a:r>
              <a:rPr lang="en-US" sz="2000" dirty="0" smtClean="0"/>
              <a:t>As with SBP, lower order of accuracy </a:t>
            </a:r>
            <a:r>
              <a:rPr lang="en-US" sz="2000" dirty="0" smtClean="0"/>
              <a:t>enforced, similar stencil (again)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7" y="2832100"/>
            <a:ext cx="6270585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2832100"/>
            <a:ext cx="935593" cy="388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5699" y="5282093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(r)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6755" y="2678892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(s+1)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(7)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 the lower order enforced, as well as the expanded stencil, this is where the DOFs outstrip the constraints in total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Stencil shape and order constraints again inspired by SBP, and likely dictated by compatibility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56" y="2489200"/>
            <a:ext cx="3816888" cy="1816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57788" y="2532064"/>
            <a:ext cx="1322656" cy="18161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(8)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Final operator solve is </a:t>
            </a:r>
            <a:r>
              <a:rPr lang="en-US" sz="2400" b="1" dirty="0" smtClean="0"/>
              <a:t>underdetermined</a:t>
            </a:r>
            <a:endParaRPr lang="en-US" sz="2400" dirty="0" smtClean="0"/>
          </a:p>
          <a:p>
            <a:r>
              <a:rPr lang="en-US" sz="2400" dirty="0" smtClean="0"/>
              <a:t>System closed by optimizing to bring the product of the projection operators closer to an identity</a:t>
            </a:r>
          </a:p>
          <a:p>
            <a:pPr lvl="1"/>
            <a:r>
              <a:rPr lang="en-US" sz="2000" dirty="0" smtClean="0"/>
              <a:t>Minimize distance between nearest eigenvalues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Implication: </a:t>
            </a:r>
            <a:r>
              <a:rPr lang="en-US" sz="2400" b="1" dirty="0" smtClean="0"/>
              <a:t>there is more that we can ask for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57" y="3449083"/>
            <a:ext cx="2019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(9)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 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62cd5a13e44f7515b20935b370b8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9" y="2845983"/>
            <a:ext cx="4212051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codimd.tiker.net/uploads/upload_6c022d00496312f7a89ef9feb4342d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4" y="2845983"/>
            <a:ext cx="4293407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3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(10)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Additional experiment: what if we turn off the optimization and look at the result of the constraint solve?</a:t>
            </a:r>
          </a:p>
          <a:p>
            <a:pPr lvl="1"/>
            <a:r>
              <a:rPr lang="en-US" sz="2000" dirty="0" smtClean="0"/>
              <a:t>Sparsity patterns at higher orders near boundary somewhat baffling</a:t>
            </a:r>
          </a:p>
          <a:p>
            <a:pPr lvl="1"/>
            <a:r>
              <a:rPr lang="en-US" sz="2000" dirty="0" smtClean="0"/>
              <a:t>Optimization does not move character of operators far from this point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085e09a6c4a193b9d0b598d1fd892f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2719912"/>
            <a:ext cx="3683000" cy="117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dc809ceae5ecff6311245194574520f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6" y="2781324"/>
            <a:ext cx="4381500" cy="10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95" y="4250305"/>
            <a:ext cx="5098809" cy="2044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4250305"/>
            <a:ext cx="760760" cy="3157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8744" y="3895723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f2g</a:t>
            </a:r>
            <a:r>
              <a:rPr lang="en-US" dirty="0" smtClean="0"/>
              <a:t> – SBP4-2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5183" y="3834312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f2g</a:t>
            </a:r>
            <a:r>
              <a:rPr lang="en-US" dirty="0" smtClean="0"/>
              <a:t> – SBP6-3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Time integration of chemically reacting flows presents a significant set of simulation challenges</a:t>
            </a:r>
          </a:p>
          <a:p>
            <a:pPr lvl="1"/>
            <a:r>
              <a:rPr lang="en-US" sz="2000" dirty="0" smtClean="0"/>
              <a:t>Presence of stiff terms limits </a:t>
            </a:r>
            <a:r>
              <a:rPr lang="en-US" sz="2000" dirty="0" err="1" smtClean="0"/>
              <a:t>timestep</a:t>
            </a:r>
            <a:r>
              <a:rPr lang="en-US" sz="2000" dirty="0"/>
              <a:t> </a:t>
            </a:r>
            <a:r>
              <a:rPr lang="en-US" sz="2000" dirty="0" smtClean="0"/>
              <a:t>– fluid-relevant timescale is much larger than reaction timescale</a:t>
            </a:r>
          </a:p>
          <a:p>
            <a:pPr lvl="1"/>
            <a:r>
              <a:rPr lang="en-US" sz="2000" dirty="0" smtClean="0"/>
              <a:t>Going fully explicit -&gt; </a:t>
            </a:r>
            <a:r>
              <a:rPr lang="en-US" sz="2000" b="1" dirty="0" smtClean="0"/>
              <a:t>wasteful work</a:t>
            </a:r>
          </a:p>
          <a:p>
            <a:pPr lvl="1"/>
            <a:r>
              <a:rPr lang="en-US" sz="2000" dirty="0" smtClean="0"/>
              <a:t>Going implicit -&gt; </a:t>
            </a:r>
            <a:r>
              <a:rPr lang="en-US" sz="2000" b="1" dirty="0" smtClean="0"/>
              <a:t>restrictive solve requirements</a:t>
            </a:r>
          </a:p>
          <a:p>
            <a:r>
              <a:rPr lang="en-US" sz="2400" dirty="0" smtClean="0"/>
              <a:t>One common approach: operator splitting</a:t>
            </a:r>
          </a:p>
          <a:p>
            <a:r>
              <a:rPr lang="en-US" sz="2400" dirty="0" smtClean="0"/>
              <a:t>What numerical tools exist that allow us to </a:t>
            </a:r>
            <a:r>
              <a:rPr lang="en-US" sz="2400" b="1" dirty="0" smtClean="0"/>
              <a:t>do better?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91871"/>
            <a:ext cx="8369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(11)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Main takeaway: </a:t>
            </a:r>
            <a:r>
              <a:rPr lang="en-US" sz="2400" b="1" dirty="0" smtClean="0"/>
              <a:t>construction can be improved</a:t>
            </a:r>
          </a:p>
          <a:p>
            <a:pPr lvl="1"/>
            <a:r>
              <a:rPr lang="en-US" sz="2000" dirty="0" smtClean="0"/>
              <a:t>Constraint/compatibility solve gives an unintuitive result</a:t>
            </a:r>
          </a:p>
          <a:p>
            <a:pPr lvl="1"/>
            <a:r>
              <a:rPr lang="en-US" sz="2000" dirty="0" smtClean="0"/>
              <a:t>We should strive to remove any optimization</a:t>
            </a:r>
          </a:p>
          <a:p>
            <a:pPr lvl="1"/>
            <a:r>
              <a:rPr lang="en-US" sz="2000" dirty="0" smtClean="0"/>
              <a:t>Experimentation with changes in DOF pattern, additional constraints</a:t>
            </a:r>
          </a:p>
          <a:p>
            <a:pPr lvl="1"/>
            <a:r>
              <a:rPr lang="en-US" sz="2000" dirty="0" smtClean="0"/>
              <a:t>Modifying polynomial description on the glue grid</a:t>
            </a:r>
          </a:p>
          <a:p>
            <a:pPr lvl="1"/>
            <a:r>
              <a:rPr lang="en-US" sz="2000" b="1" dirty="0" smtClean="0"/>
              <a:t>Cannot change this at the cost of stability</a:t>
            </a:r>
            <a:endParaRPr lang="en-US" sz="2000" dirty="0" smtClean="0"/>
          </a:p>
          <a:p>
            <a:r>
              <a:rPr lang="en-US" sz="2400" dirty="0" smtClean="0"/>
              <a:t>Current approach: initial focus should be on </a:t>
            </a:r>
            <a:r>
              <a:rPr lang="en-US" sz="2400" b="1" dirty="0" smtClean="0"/>
              <a:t>interior</a:t>
            </a:r>
          </a:p>
          <a:p>
            <a:pPr lvl="1"/>
            <a:r>
              <a:rPr lang="en-US" sz="2000" dirty="0" smtClean="0"/>
              <a:t>Far simpler, and has its own set of questions</a:t>
            </a:r>
          </a:p>
          <a:p>
            <a:pPr lvl="1"/>
            <a:r>
              <a:rPr lang="en-US" sz="2000" dirty="0" smtClean="0"/>
              <a:t>How does compatibility influence the stencil?</a:t>
            </a:r>
          </a:p>
          <a:p>
            <a:pPr lvl="1"/>
            <a:r>
              <a:rPr lang="en-US" sz="2000" dirty="0" smtClean="0"/>
              <a:t>What does solving for one operator and using compatibility to obtain the other say about the accuracy of each?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5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Understanding the Interior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One useful way to explore this: fully periodic SBP-to-SBP advection example</a:t>
            </a:r>
          </a:p>
          <a:p>
            <a:r>
              <a:rPr lang="en-US" sz="2400" dirty="0" smtClean="0"/>
              <a:t>Does compatibility condition provide the same energy stability in this case as in the first-order wave equation?</a:t>
            </a:r>
          </a:p>
          <a:p>
            <a:r>
              <a:rPr lang="en-US" sz="2400" dirty="0" smtClean="0"/>
              <a:t>A walkthrough of this example follows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“glue” layer into a periodic domain</a:t>
            </a:r>
          </a:p>
          <a:p>
            <a:pPr lvl="1"/>
            <a:r>
              <a:rPr lang="en-US" sz="2000" dirty="0" smtClean="0"/>
              <a:t>Can we prove energy stability with existing operators/compatibility?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4368321" cy="33931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81002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76615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002" y="5225027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76615" y="5244077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9378" y="5516047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95" y="2006855"/>
            <a:ext cx="3598692" cy="6717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78611"/>
            <a:ext cx="25019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5072064"/>
            <a:ext cx="2120900" cy="1282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372228" y="2686463"/>
            <a:ext cx="2610955" cy="1042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smtClean="0"/>
              <a:t>Condition on 𝝉?</a:t>
            </a:r>
            <a:endParaRPr lang="en-US" sz="20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139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(2)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Without the glue grid</a:t>
            </a:r>
            <a:r>
              <a:rPr lang="en-US" sz="2400" dirty="0" smtClean="0"/>
              <a:t>, the two sides of the domain conform at the </a:t>
            </a:r>
            <a:r>
              <a:rPr lang="en-US" sz="2400" b="1" dirty="0" smtClean="0"/>
              <a:t>grid point</a:t>
            </a:r>
            <a:r>
              <a:rPr lang="en-US" sz="2400" dirty="0" smtClean="0"/>
              <a:t> level, and proof of stability follows from energy: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701797"/>
            <a:ext cx="55245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8" y="3704588"/>
            <a:ext cx="44196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4289875"/>
            <a:ext cx="4419600" cy="2044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4644515"/>
            <a:ext cx="4495800" cy="137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0" y="5330315"/>
            <a:ext cx="831850" cy="427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(3)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With the glue grid involved</a:t>
            </a:r>
            <a:r>
              <a:rPr lang="en-US" sz="2400" dirty="0" smtClean="0"/>
              <a:t>, we must examine the penalization on the </a:t>
            </a:r>
            <a:r>
              <a:rPr lang="en-US" sz="2400" b="1" dirty="0" smtClean="0"/>
              <a:t>glue grid interval</a:t>
            </a:r>
            <a:r>
              <a:rPr lang="en-US" sz="2400" dirty="0" smtClean="0"/>
              <a:t> level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2" y="2756732"/>
            <a:ext cx="7543800" cy="8382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2" y="3814967"/>
            <a:ext cx="6946900" cy="1346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5228802"/>
            <a:ext cx="5842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(4)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From there, use </a:t>
            </a:r>
            <a:r>
              <a:rPr lang="en-US" sz="2400" b="1" dirty="0" smtClean="0"/>
              <a:t>compatibility: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This gives the same condition on 𝝉 as before, via the same analysis of principal minors to prove negative semi-definiteness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07" y="1594105"/>
            <a:ext cx="58420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57" y="2609876"/>
            <a:ext cx="17907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57" y="3328426"/>
            <a:ext cx="5549900" cy="7493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86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(5)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Validate this approach by both confirming energy ODE matches evolving energy of integrated system, and by confirming that for 𝝉 = 1, system energy decreases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(5)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Main takeaway</a:t>
            </a:r>
            <a:r>
              <a:rPr lang="en-US" sz="2400" dirty="0" smtClean="0"/>
              <a:t>: keys to provable stability are use of compatibility to express energy on the glue grid level only, as well as clever “error” definition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44" y="2110972"/>
            <a:ext cx="5416681" cy="68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63" y="2266925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888231"/>
            <a:ext cx="5880100" cy="115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8262" y="2266925"/>
            <a:ext cx="7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(Soln.)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IMEX schemes, e.g. additive </a:t>
            </a:r>
            <a:r>
              <a:rPr lang="en-US" sz="2400" dirty="0" err="1" smtClean="0"/>
              <a:t>Runge-Kutta</a:t>
            </a:r>
            <a:r>
              <a:rPr lang="en-US" sz="2400" dirty="0" smtClean="0"/>
              <a:t> schemes of Kennedy and </a:t>
            </a:r>
            <a:r>
              <a:rPr lang="en-US" sz="2400" dirty="0" smtClean="0"/>
              <a:t>Carpenter [1]</a:t>
            </a:r>
            <a:endParaRPr lang="en-US" sz="2400" dirty="0" smtClean="0"/>
          </a:p>
          <a:p>
            <a:pPr lvl="1"/>
            <a:r>
              <a:rPr lang="en-US" sz="2000" dirty="0" smtClean="0"/>
              <a:t>Designed primarily for convection-diffusion-reaction equations</a:t>
            </a:r>
          </a:p>
          <a:p>
            <a:pPr lvl="1"/>
            <a:r>
              <a:rPr lang="en-US" sz="2000" dirty="0" smtClean="0"/>
              <a:t>Higher order (can be lost when simulating DAEs)</a:t>
            </a:r>
          </a:p>
          <a:p>
            <a:pPr lvl="1"/>
            <a:r>
              <a:rPr lang="en-US" sz="2000" dirty="0" err="1" smtClean="0"/>
              <a:t>Timestepping</a:t>
            </a:r>
            <a:r>
              <a:rPr lang="en-US" sz="2000" dirty="0" smtClean="0"/>
              <a:t> limitations removed, but timescales not easily split</a:t>
            </a:r>
          </a:p>
          <a:p>
            <a:r>
              <a:rPr lang="en-US" sz="2400" dirty="0" smtClean="0"/>
              <a:t>Multi-rate schemes, e.g. multi-rate multistep schemes derived from Gear and </a:t>
            </a:r>
            <a:r>
              <a:rPr lang="en-US" sz="2400" dirty="0" smtClean="0"/>
              <a:t>Wells [2]</a:t>
            </a:r>
            <a:endParaRPr lang="en-US" sz="2400" dirty="0" smtClean="0"/>
          </a:p>
          <a:p>
            <a:pPr lvl="1"/>
            <a:r>
              <a:rPr lang="en-US" sz="2000" dirty="0" smtClean="0"/>
              <a:t>Splitting of timescales comes from per-component history management on different intervals</a:t>
            </a:r>
          </a:p>
          <a:p>
            <a:pPr lvl="1"/>
            <a:r>
              <a:rPr lang="en-US" sz="2000" dirty="0" smtClean="0"/>
              <a:t>Mixing of implicitly and explicitly advanced components not yet accomplished/unexplored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</a:t>
            </a:r>
            <a:r>
              <a:rPr lang="en-US" sz="2400" b="1" dirty="0" smtClean="0"/>
              <a:t>?</a:t>
            </a:r>
          </a:p>
          <a:p>
            <a:r>
              <a:rPr lang="en-US" sz="2400" dirty="0" smtClean="0"/>
              <a:t>Still to-do with existing operators: extension to three dimensions/additional problems</a:t>
            </a:r>
          </a:p>
          <a:p>
            <a:pPr lvl="1"/>
            <a:r>
              <a:rPr lang="en-US" sz="2000" dirty="0" smtClean="0"/>
              <a:t>Susceptibility to geometric corner cases?</a:t>
            </a:r>
          </a:p>
          <a:p>
            <a:pPr lvl="1"/>
            <a:r>
              <a:rPr lang="en-US" sz="2000" dirty="0" smtClean="0"/>
              <a:t>Does compatibility condition universally provide stability?</a:t>
            </a:r>
          </a:p>
          <a:p>
            <a:r>
              <a:rPr lang="en-US" sz="2400" dirty="0" smtClean="0"/>
              <a:t>Additional question: effect on time integration</a:t>
            </a:r>
          </a:p>
          <a:p>
            <a:pPr lvl="1"/>
            <a:r>
              <a:rPr lang="en-US" sz="2000" dirty="0" smtClean="0"/>
              <a:t>Stiffness of interface projection relative to interior/exterior boundaries</a:t>
            </a:r>
          </a:p>
          <a:p>
            <a:pPr lvl="1"/>
            <a:r>
              <a:rPr lang="en-US" sz="2000" dirty="0" smtClean="0"/>
              <a:t>Exposure to multi-rate as needed would be straightforward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Currently: projection operator approach implemented in Python SBP-DG hybrid code</a:t>
            </a:r>
          </a:p>
          <a:p>
            <a:pPr lvl="1"/>
            <a:r>
              <a:rPr lang="en-US" sz="2000" dirty="0" smtClean="0"/>
              <a:t>Assessed via advection and wave examples</a:t>
            </a:r>
          </a:p>
          <a:p>
            <a:r>
              <a:rPr lang="en-US" sz="2400" dirty="0" smtClean="0"/>
              <a:t>Various concerns </a:t>
            </a:r>
            <a:r>
              <a:rPr lang="en-US" sz="2400" dirty="0" smtClean="0"/>
              <a:t>raised with operator construction</a:t>
            </a:r>
            <a:endParaRPr lang="en-US" sz="2400" dirty="0" smtClean="0"/>
          </a:p>
          <a:p>
            <a:pPr lvl="1"/>
            <a:r>
              <a:rPr lang="en-US" sz="2000" dirty="0" smtClean="0"/>
              <a:t>Optimization to “close the loop” should be avoided</a:t>
            </a:r>
          </a:p>
          <a:p>
            <a:pPr lvl="1"/>
            <a:r>
              <a:rPr lang="en-US" sz="2000" dirty="0" smtClean="0"/>
              <a:t>Sparsity of projection operators, as well as boundary behavior, is troubling</a:t>
            </a:r>
          </a:p>
          <a:p>
            <a:pPr lvl="1"/>
            <a:r>
              <a:rPr lang="en-US" sz="2000" dirty="0" smtClean="0"/>
              <a:t>Constraints outlined in literature are in practice ignored</a:t>
            </a:r>
          </a:p>
          <a:p>
            <a:r>
              <a:rPr lang="en-US" sz="2400" dirty="0" smtClean="0"/>
              <a:t>Critical and continuing question: </a:t>
            </a:r>
            <a:r>
              <a:rPr lang="en-US" sz="2400" b="1" dirty="0" smtClean="0"/>
              <a:t>how can we improve this formulation?</a:t>
            </a:r>
          </a:p>
          <a:p>
            <a:pPr lvl="1"/>
            <a:r>
              <a:rPr lang="en-US" sz="2000" dirty="0" smtClean="0"/>
              <a:t>Additional constraints/fewer DOFs?</a:t>
            </a:r>
          </a:p>
          <a:p>
            <a:pPr lvl="1"/>
            <a:r>
              <a:rPr lang="en-US" sz="2000" b="1" dirty="0" smtClean="0"/>
              <a:t>Rethinking compatibility as a critical condition?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6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Autofit/>
          </a:bodyPr>
          <a:lstStyle/>
          <a:p>
            <a:r>
              <a:rPr lang="en-US" sz="3200" dirty="0" smtClean="0"/>
              <a:t>References: Time Integration of Reacting Flows</a:t>
            </a:r>
            <a:endParaRPr lang="en-US" sz="3200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smtClean="0"/>
              <a:t>[1] </a:t>
            </a:r>
            <a:r>
              <a:rPr lang="en-US" sz="1300" dirty="0"/>
              <a:t>Christopher A Kennedy and Mark H Carpenter. Additive </a:t>
            </a:r>
            <a:r>
              <a:rPr lang="en-US" sz="1300" dirty="0" err="1"/>
              <a:t>runge</a:t>
            </a:r>
            <a:r>
              <a:rPr lang="en-US" sz="1300" dirty="0"/>
              <a:t>–</a:t>
            </a:r>
            <a:r>
              <a:rPr lang="en-US" sz="1300" dirty="0" err="1"/>
              <a:t>kutta</a:t>
            </a:r>
            <a:r>
              <a:rPr lang="en-US" sz="1300" dirty="0"/>
              <a:t> schemes for convection–diffusion–reaction equations. Applied numerical mathematics, 44(1-2):139–181, 2003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[2] </a:t>
            </a:r>
            <a:r>
              <a:rPr lang="en-US" sz="1300" dirty="0"/>
              <a:t>Charles William Gear and DR Wells. </a:t>
            </a:r>
            <a:r>
              <a:rPr lang="en-US" sz="1300" dirty="0" err="1"/>
              <a:t>Multirate</a:t>
            </a:r>
            <a:r>
              <a:rPr lang="en-US" sz="1300" dirty="0"/>
              <a:t> linear multistep methods. BIT Numerical Mathematics, 24(4):484–502, 1984</a:t>
            </a:r>
            <a:r>
              <a:rPr lang="en-US" sz="1300" dirty="0" smtClean="0"/>
              <a:t>.</a:t>
            </a:r>
            <a:endParaRPr lang="en-US" sz="1300" dirty="0" smtClean="0"/>
          </a:p>
          <a:p>
            <a:r>
              <a:rPr lang="en-US" sz="1300" dirty="0" smtClean="0"/>
              <a:t>[</a:t>
            </a:r>
            <a:r>
              <a:rPr lang="en-US" sz="1300" dirty="0"/>
              <a:t>3</a:t>
            </a:r>
            <a:r>
              <a:rPr lang="en-US" sz="1300" dirty="0" smtClean="0"/>
              <a:t>] </a:t>
            </a:r>
            <a:r>
              <a:rPr lang="en-US" sz="1300" dirty="0"/>
              <a:t>Mikida, Cory, Andreas </a:t>
            </a:r>
            <a:r>
              <a:rPr lang="en-US" sz="1300" dirty="0" err="1"/>
              <a:t>Klöckner</a:t>
            </a:r>
            <a:r>
              <a:rPr lang="en-US" sz="1300" dirty="0"/>
              <a:t>, and Daniel </a:t>
            </a:r>
            <a:r>
              <a:rPr lang="en-US" sz="1300" dirty="0" err="1"/>
              <a:t>Bodony</a:t>
            </a:r>
            <a:r>
              <a:rPr lang="en-US" sz="1300" dirty="0"/>
              <a:t>. "Multi-rate time integration on overset meshes." </a:t>
            </a:r>
            <a:r>
              <a:rPr lang="en-US" sz="1300" i="1" dirty="0"/>
              <a:t>Journal of Computational Physics</a:t>
            </a:r>
            <a:r>
              <a:rPr lang="en-US" sz="1300" dirty="0"/>
              <a:t> 396 (2019): 325-346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[4] </a:t>
            </a:r>
            <a:r>
              <a:rPr lang="en-US" sz="1300" dirty="0"/>
              <a:t>Andreas </a:t>
            </a:r>
            <a:r>
              <a:rPr lang="en-US" sz="1300" dirty="0" err="1"/>
              <a:t>Klöckner</a:t>
            </a:r>
            <a:r>
              <a:rPr lang="en-US" sz="1300" dirty="0"/>
              <a:t>. High-performance high-order simulation of wave and plasma phenomena. PhD thesis, Brown University, 2010.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5</a:t>
            </a:r>
            <a:r>
              <a:rPr lang="en-US" sz="1300" dirty="0" smtClean="0"/>
              <a:t>] </a:t>
            </a:r>
            <a:r>
              <a:rPr lang="en-US" sz="1300" dirty="0"/>
              <a:t>A. </a:t>
            </a:r>
            <a:r>
              <a:rPr lang="en-US" sz="1300" dirty="0" err="1"/>
              <a:t>Klöckner</a:t>
            </a:r>
            <a:r>
              <a:rPr lang="en-US" sz="1300" dirty="0"/>
              <a:t> and M. Wala. Leap. https://</a:t>
            </a:r>
            <a:r>
              <a:rPr lang="en-US" sz="1300" dirty="0" err="1"/>
              <a:t>github.com</a:t>
            </a:r>
            <a:r>
              <a:rPr lang="en-US" sz="1300" dirty="0"/>
              <a:t>/inducer/leap, 2020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6</a:t>
            </a:r>
            <a:r>
              <a:rPr lang="en-US" sz="1300" dirty="0" smtClean="0"/>
              <a:t>] </a:t>
            </a:r>
            <a:r>
              <a:rPr lang="en-US" sz="1300" dirty="0"/>
              <a:t>A. </a:t>
            </a:r>
            <a:r>
              <a:rPr lang="en-US" sz="1300" dirty="0" err="1"/>
              <a:t>Klöckner</a:t>
            </a:r>
            <a:r>
              <a:rPr lang="en-US" sz="1300" dirty="0"/>
              <a:t> and M. Wala. </a:t>
            </a:r>
            <a:r>
              <a:rPr lang="en-US" sz="1300" dirty="0" err="1"/>
              <a:t>Dagrt</a:t>
            </a:r>
            <a:r>
              <a:rPr lang="en-US" sz="1300" dirty="0"/>
              <a:t>. https://</a:t>
            </a:r>
            <a:r>
              <a:rPr lang="en-US" sz="1300" dirty="0" err="1"/>
              <a:t>github.com</a:t>
            </a:r>
            <a:r>
              <a:rPr lang="en-US" sz="1300" dirty="0"/>
              <a:t>/inducer/</a:t>
            </a:r>
            <a:r>
              <a:rPr lang="en-US" sz="1300" dirty="0" err="1"/>
              <a:t>dagrt</a:t>
            </a:r>
            <a:r>
              <a:rPr lang="en-US" sz="1300" dirty="0"/>
              <a:t>, 2020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7</a:t>
            </a:r>
            <a:r>
              <a:rPr lang="en-US" sz="1300" dirty="0" smtClean="0"/>
              <a:t>] </a:t>
            </a:r>
            <a:r>
              <a:rPr lang="en-US" sz="1300" dirty="0"/>
              <a:t>Scott D Cohen, Alan C </a:t>
            </a:r>
            <a:r>
              <a:rPr lang="en-US" sz="1300" dirty="0" err="1"/>
              <a:t>Hindmarsh</a:t>
            </a:r>
            <a:r>
              <a:rPr lang="en-US" sz="1300" dirty="0"/>
              <a:t>, and Paul F Dubois. </a:t>
            </a:r>
            <a:r>
              <a:rPr lang="en-US" sz="1300" dirty="0" err="1"/>
              <a:t>Cvode</a:t>
            </a:r>
            <a:r>
              <a:rPr lang="en-US" sz="1300" dirty="0"/>
              <a:t>, a stiff/</a:t>
            </a:r>
            <a:r>
              <a:rPr lang="en-US" sz="1300" dirty="0" err="1"/>
              <a:t>nonstiff</a:t>
            </a:r>
            <a:r>
              <a:rPr lang="en-US" sz="1300" dirty="0"/>
              <a:t> ode solver in c. Computers in physics, 10(2):138–143, 1996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[8] </a:t>
            </a:r>
            <a:r>
              <a:rPr lang="en-US" sz="1300" dirty="0"/>
              <a:t>Nicholas J Curtis, Kyle E Niemeyer, and </a:t>
            </a:r>
            <a:r>
              <a:rPr lang="en-US" sz="1300" dirty="0" err="1"/>
              <a:t>Chih</a:t>
            </a:r>
            <a:r>
              <a:rPr lang="en-US" sz="1300" dirty="0"/>
              <a:t>-Jen Sung. Using </a:t>
            </a:r>
            <a:r>
              <a:rPr lang="en-US" sz="1300" dirty="0" err="1"/>
              <a:t>simd</a:t>
            </a:r>
            <a:r>
              <a:rPr lang="en-US" sz="1300" dirty="0"/>
              <a:t> and </a:t>
            </a:r>
            <a:r>
              <a:rPr lang="en-US" sz="1300" dirty="0" err="1"/>
              <a:t>simt</a:t>
            </a:r>
            <a:r>
              <a:rPr lang="en-US" sz="1300" dirty="0"/>
              <a:t> vectorization to evaluate sparse chemical kinetic </a:t>
            </a:r>
            <a:r>
              <a:rPr lang="en-US" sz="1300" dirty="0" err="1"/>
              <a:t>jacobian</a:t>
            </a:r>
            <a:r>
              <a:rPr lang="en-US" sz="1300" dirty="0"/>
              <a:t> matrices and thermochemical source terms. Combustion and Flame, 198:186–204, 2018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[9] </a:t>
            </a:r>
            <a:r>
              <a:rPr lang="en-US" sz="1300" dirty="0"/>
              <a:t>David G. Goodwin, Raymond L. </a:t>
            </a:r>
            <a:r>
              <a:rPr lang="en-US" sz="1300" dirty="0" err="1"/>
              <a:t>Speth</a:t>
            </a:r>
            <a:r>
              <a:rPr lang="en-US" sz="1300" dirty="0"/>
              <a:t>, Harry K. Moffat, and Bryan W. Weber. </a:t>
            </a:r>
            <a:r>
              <a:rPr lang="en-US" sz="1300" dirty="0" err="1"/>
              <a:t>Cantera</a:t>
            </a:r>
            <a:r>
              <a:rPr lang="en-US" sz="1300" dirty="0"/>
              <a:t>: An object-oriented software toolkit for chemical kinetics, thermodynamics, and transport processes. https://</a:t>
            </a:r>
            <a:r>
              <a:rPr lang="en-US" sz="1300" dirty="0" err="1"/>
              <a:t>www.cantera.org</a:t>
            </a:r>
            <a:r>
              <a:rPr lang="en-US" sz="1300" dirty="0"/>
              <a:t>, 2018. Version 2.4.0.</a:t>
            </a:r>
          </a:p>
          <a:p>
            <a:r>
              <a:rPr lang="en-US" sz="1300" dirty="0" smtClean="0"/>
              <a:t>[10] </a:t>
            </a:r>
            <a:r>
              <a:rPr lang="en-US" sz="1300" dirty="0"/>
              <a:t>San Diego Mechanism web page. Chemical-kinetic mechanisms for combustion applications</a:t>
            </a:r>
            <a:r>
              <a:rPr lang="en-US" sz="1300" dirty="0" smtClean="0"/>
              <a:t>.</a:t>
            </a:r>
            <a:endParaRPr lang="en-US" sz="1300" dirty="0" smtClean="0"/>
          </a:p>
          <a:p>
            <a:r>
              <a:rPr lang="en-US" sz="1300" dirty="0" smtClean="0"/>
              <a:t>[11] </a:t>
            </a:r>
            <a:r>
              <a:rPr lang="en-US" sz="1300" dirty="0" err="1"/>
              <a:t>Blumen</a:t>
            </a:r>
            <a:r>
              <a:rPr lang="en-US" sz="1300" dirty="0"/>
              <a:t>, William. "Shear layer instability of an inviscid compressible fluid." </a:t>
            </a:r>
            <a:r>
              <a:rPr lang="en-US" sz="1300" i="1" dirty="0"/>
              <a:t>Journal of Fluid Mechanics</a:t>
            </a:r>
            <a:r>
              <a:rPr lang="en-US" sz="1300" dirty="0"/>
              <a:t> 40.4 (1970): 769-781.</a:t>
            </a:r>
            <a:endParaRPr lang="en-US" sz="1300" dirty="0" smtClean="0"/>
          </a:p>
          <a:p>
            <a:endParaRPr lang="en-US" sz="12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Autofit/>
          </a:bodyPr>
          <a:lstStyle/>
          <a:p>
            <a:r>
              <a:rPr lang="en-US" sz="3200" dirty="0" smtClean="0"/>
              <a:t>References: Hybrid Spatial </a:t>
            </a:r>
            <a:r>
              <a:rPr lang="en-US" sz="3200" dirty="0" err="1" smtClean="0"/>
              <a:t>Discretizations</a:t>
            </a:r>
            <a:endParaRPr lang="en-US" sz="3200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smtClean="0"/>
              <a:t>[12] </a:t>
            </a:r>
            <a:r>
              <a:rPr lang="en-US" sz="1300" dirty="0"/>
              <a:t>Ken </a:t>
            </a:r>
            <a:r>
              <a:rPr lang="en-US" sz="1300" dirty="0" err="1"/>
              <a:t>Mattsson</a:t>
            </a:r>
            <a:r>
              <a:rPr lang="en-US" sz="1300" dirty="0"/>
              <a:t> and Mark H Carpenter. Stable and accurate interpolation </a:t>
            </a:r>
            <a:r>
              <a:rPr lang="en-US" sz="1300" dirty="0" smtClean="0"/>
              <a:t>operators for </a:t>
            </a:r>
            <a:r>
              <a:rPr lang="en-US" sz="1300" dirty="0"/>
              <a:t>high-order </a:t>
            </a:r>
            <a:r>
              <a:rPr lang="en-US" sz="1300" dirty="0" err="1"/>
              <a:t>multiblock</a:t>
            </a:r>
            <a:r>
              <a:rPr lang="en-US" sz="1300" dirty="0"/>
              <a:t> finite difference methods. SIAM Journal on Scientific </a:t>
            </a:r>
            <a:r>
              <a:rPr lang="en-US" sz="1300" dirty="0" smtClean="0"/>
              <a:t>Computing, 32(4</a:t>
            </a:r>
            <a:r>
              <a:rPr lang="en-US" sz="1300" dirty="0"/>
              <a:t>):2298–2320, 2010.</a:t>
            </a:r>
          </a:p>
          <a:p>
            <a:r>
              <a:rPr lang="en-US" sz="1300" dirty="0" smtClean="0"/>
              <a:t>[13] </a:t>
            </a:r>
            <a:r>
              <a:rPr lang="en-US" sz="1300" dirty="0"/>
              <a:t>Anna </a:t>
            </a:r>
            <a:r>
              <a:rPr lang="en-US" sz="1300" dirty="0" err="1"/>
              <a:t>Nissen</a:t>
            </a:r>
            <a:r>
              <a:rPr lang="en-US" sz="1300" dirty="0"/>
              <a:t>, Katharina </a:t>
            </a:r>
            <a:r>
              <a:rPr lang="en-US" sz="1300" dirty="0" err="1"/>
              <a:t>Kormann</a:t>
            </a:r>
            <a:r>
              <a:rPr lang="en-US" sz="1300" dirty="0"/>
              <a:t>, Magnus Grandin, and </a:t>
            </a:r>
            <a:r>
              <a:rPr lang="en-US" sz="1300" dirty="0" err="1"/>
              <a:t>Kristoffer</a:t>
            </a:r>
            <a:r>
              <a:rPr lang="en-US" sz="1300" dirty="0"/>
              <a:t> </a:t>
            </a:r>
            <a:r>
              <a:rPr lang="en-US" sz="1300" dirty="0" err="1"/>
              <a:t>Virta</a:t>
            </a:r>
            <a:r>
              <a:rPr lang="en-US" sz="1300" dirty="0"/>
              <a:t>. </a:t>
            </a:r>
            <a:r>
              <a:rPr lang="en-US" sz="1300" dirty="0" smtClean="0"/>
              <a:t>Stable difference </a:t>
            </a:r>
            <a:r>
              <a:rPr lang="en-US" sz="1300" dirty="0"/>
              <a:t>methods for block-oriented adaptive grids. Journal of Scientific </a:t>
            </a:r>
            <a:r>
              <a:rPr lang="en-US" sz="1300" dirty="0" smtClean="0"/>
              <a:t>Computing, 65(2</a:t>
            </a:r>
            <a:r>
              <a:rPr lang="en-US" sz="1300" dirty="0"/>
              <a:t>):486–511, 2015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[14] </a:t>
            </a:r>
            <a:r>
              <a:rPr lang="en-US" sz="1300" dirty="0" err="1"/>
              <a:t>Kozdon</a:t>
            </a:r>
            <a:r>
              <a:rPr lang="en-US" sz="1300" dirty="0"/>
              <a:t>, Jeremy E., and Lucas C. Wilcox. "Stable coupling of nonconforming, high-order finite difference methods." </a:t>
            </a:r>
            <a:r>
              <a:rPr lang="en-US" sz="1300" i="1" dirty="0"/>
              <a:t>SIAM Journal on Scientific Computing</a:t>
            </a:r>
            <a:r>
              <a:rPr lang="en-US" sz="1300" dirty="0"/>
              <a:t> 38.2 (2016): A923-A952</a:t>
            </a:r>
            <a:r>
              <a:rPr lang="en-US" sz="1300" dirty="0" smtClean="0"/>
              <a:t>.</a:t>
            </a:r>
          </a:p>
          <a:p>
            <a:r>
              <a:rPr lang="en-US" sz="1300" dirty="0"/>
              <a:t>[</a:t>
            </a:r>
            <a:r>
              <a:rPr lang="en-US" sz="1300" dirty="0" smtClean="0"/>
              <a:t>15] </a:t>
            </a:r>
            <a:r>
              <a:rPr lang="en-US" sz="1300" dirty="0"/>
              <a:t>Lucas Friedrich, David C Del Rey </a:t>
            </a:r>
            <a:r>
              <a:rPr lang="en-US" sz="1300" dirty="0" err="1"/>
              <a:t>Fernández</a:t>
            </a:r>
            <a:r>
              <a:rPr lang="en-US" sz="1300" dirty="0"/>
              <a:t>, Andrew R Winters, </a:t>
            </a:r>
            <a:r>
              <a:rPr lang="en-US" sz="1300" dirty="0" err="1"/>
              <a:t>Gregor</a:t>
            </a:r>
            <a:r>
              <a:rPr lang="en-US" sz="1300" dirty="0"/>
              <a:t> J </a:t>
            </a:r>
            <a:r>
              <a:rPr lang="en-US" sz="1300" dirty="0" err="1" smtClean="0"/>
              <a:t>Gassner</a:t>
            </a:r>
            <a:r>
              <a:rPr lang="en-US" sz="1300" dirty="0" smtClean="0"/>
              <a:t>, David </a:t>
            </a:r>
            <a:r>
              <a:rPr lang="en-US" sz="1300" dirty="0"/>
              <a:t>W </a:t>
            </a:r>
            <a:r>
              <a:rPr lang="en-US" sz="1300" dirty="0" err="1"/>
              <a:t>Zingg</a:t>
            </a:r>
            <a:r>
              <a:rPr lang="en-US" sz="1300" dirty="0"/>
              <a:t>, and Jason Hicken. Conservative and stable degree preserving </a:t>
            </a:r>
            <a:r>
              <a:rPr lang="en-US" sz="1300" dirty="0" err="1" smtClean="0"/>
              <a:t>sbp</a:t>
            </a:r>
            <a:r>
              <a:rPr lang="en-US" sz="1300" dirty="0"/>
              <a:t> </a:t>
            </a:r>
            <a:r>
              <a:rPr lang="en-US" sz="1300" dirty="0" smtClean="0"/>
              <a:t>operators </a:t>
            </a:r>
            <a:r>
              <a:rPr lang="en-US" sz="1300" dirty="0"/>
              <a:t>for non-conforming meshes. Journal of Scientific Computing, 75(2):</a:t>
            </a:r>
            <a:r>
              <a:rPr lang="en-US" sz="1300" dirty="0" smtClean="0"/>
              <a:t>657– 686</a:t>
            </a:r>
            <a:r>
              <a:rPr lang="en-US" sz="1300" dirty="0"/>
              <a:t>, 2018.</a:t>
            </a:r>
          </a:p>
          <a:p>
            <a:r>
              <a:rPr lang="en-US" sz="1300" dirty="0" smtClean="0"/>
              <a:t>[16] </a:t>
            </a:r>
            <a:r>
              <a:rPr lang="en-US" sz="1300" dirty="0"/>
              <a:t>Martin </a:t>
            </a:r>
            <a:r>
              <a:rPr lang="en-US" sz="1300" dirty="0" err="1"/>
              <a:t>Almquist</a:t>
            </a:r>
            <a:r>
              <a:rPr lang="en-US" sz="1300" dirty="0"/>
              <a:t>, </a:t>
            </a:r>
            <a:r>
              <a:rPr lang="en-US" sz="1300" dirty="0" err="1"/>
              <a:t>Siyang</a:t>
            </a:r>
            <a:r>
              <a:rPr lang="en-US" sz="1300" dirty="0"/>
              <a:t> Wang, and Jonatan </a:t>
            </a:r>
            <a:r>
              <a:rPr lang="en-US" sz="1300" dirty="0" err="1"/>
              <a:t>Werpers</a:t>
            </a:r>
            <a:r>
              <a:rPr lang="en-US" sz="1300" dirty="0"/>
              <a:t>. Order-preserving </a:t>
            </a:r>
            <a:r>
              <a:rPr lang="en-US" sz="1300" dirty="0" smtClean="0"/>
              <a:t>interpolation for </a:t>
            </a:r>
            <a:r>
              <a:rPr lang="en-US" sz="1300" dirty="0"/>
              <a:t>summation-by-parts operators at nonconforming grid interfaces. SIAM Journal </a:t>
            </a:r>
            <a:r>
              <a:rPr lang="en-US" sz="1300" dirty="0" smtClean="0"/>
              <a:t>on Scientific </a:t>
            </a:r>
            <a:r>
              <a:rPr lang="en-US" sz="1300" dirty="0"/>
              <a:t>Computing, 41(2):A1201–A1227, 2019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[17] </a:t>
            </a:r>
            <a:r>
              <a:rPr lang="en-US" sz="1300" dirty="0"/>
              <a:t>Jan </a:t>
            </a:r>
            <a:r>
              <a:rPr lang="en-US" sz="1300" dirty="0" err="1"/>
              <a:t>Nordström</a:t>
            </a:r>
            <a:r>
              <a:rPr lang="en-US" sz="1300" dirty="0"/>
              <a:t> and Jing Gong. A stable hybrid method for hyperbolic </a:t>
            </a:r>
            <a:r>
              <a:rPr lang="en-US" sz="1300" dirty="0" smtClean="0"/>
              <a:t>problems. Journal </a:t>
            </a:r>
            <a:r>
              <a:rPr lang="en-US" sz="1300" dirty="0"/>
              <a:t>of Computational Physics, 212(2):436–453, 2006.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Mass Diffusion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Mass diffusion: mixture-averaged model with correction term for mass conservation</a:t>
            </a:r>
          </a:p>
          <a:p>
            <a:r>
              <a:rPr lang="en-US" sz="2400" dirty="0" err="1" smtClean="0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: mole fraction of species k, W: mean molecular weight, </a:t>
            </a:r>
            <a:r>
              <a:rPr lang="en-US" sz="2400" dirty="0" err="1" smtClean="0"/>
              <a:t>D</a:t>
            </a:r>
            <a:r>
              <a:rPr lang="en-US" sz="2400" baseline="-25000" dirty="0" err="1" smtClean="0"/>
              <a:t>k,m</a:t>
            </a:r>
            <a:r>
              <a:rPr lang="en-US" sz="2400" dirty="0" smtClean="0"/>
              <a:t>: binary diffusivity coefficient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How stiff is this relative to the species production rates?</a:t>
            </a:r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98" y="2771023"/>
            <a:ext cx="1997204" cy="54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84" y="3408132"/>
            <a:ext cx="2504231" cy="804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95" y="4191145"/>
            <a:ext cx="212140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Thermodynamic Quantities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Various thermodynamic quantities for gas mixtures: NASA 9-coefficient polynomial characterization</a:t>
            </a:r>
          </a:p>
          <a:p>
            <a:pPr lvl="1"/>
            <a:r>
              <a:rPr lang="en-US" sz="2000" dirty="0" smtClean="0"/>
              <a:t>Unlike NASA7, supports arbitrary number of temperature regions</a:t>
            </a:r>
          </a:p>
          <a:p>
            <a:pPr lvl="1"/>
            <a:r>
              <a:rPr lang="en-US" sz="2000" dirty="0" smtClean="0"/>
              <a:t>More accurate in cases with </a:t>
            </a:r>
            <a:r>
              <a:rPr lang="en-US" sz="2000" b="1" dirty="0" smtClean="0"/>
              <a:t>large temperature variation</a:t>
            </a:r>
          </a:p>
          <a:p>
            <a:r>
              <a:rPr lang="en-US" sz="2400" dirty="0" smtClean="0"/>
              <a:t>Used to produce per-species descriptions of internal energy and specific heats at constant volume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Totals for mixtures can be obtained using these quantities in conjunction with species concentrations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2" y="3505854"/>
            <a:ext cx="603008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Species Production Rates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rates: Arrhenius rates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2436461"/>
            <a:ext cx="2899398" cy="781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0" y="1733363"/>
            <a:ext cx="1940936" cy="819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9" y="2827391"/>
            <a:ext cx="2060018" cy="875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4" y="4014140"/>
            <a:ext cx="2457988" cy="1999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3377640"/>
            <a:ext cx="5661026" cy="21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important distinctions:</a:t>
            </a:r>
          </a:p>
          <a:p>
            <a:pPr lvl="1"/>
            <a:r>
              <a:rPr lang="en-US" sz="2000" dirty="0" smtClean="0"/>
              <a:t>PyJac-V2 implements equations that assume a reaction </a:t>
            </a:r>
            <a:r>
              <a:rPr lang="en-US" sz="2000" dirty="0" err="1" smtClean="0"/>
              <a:t>substep</a:t>
            </a:r>
            <a:r>
              <a:rPr lang="en-US" sz="2000" dirty="0" smtClean="0"/>
              <a:t> model, taking either </a:t>
            </a:r>
            <a:r>
              <a:rPr lang="en-US" sz="2000" b="1" dirty="0" smtClean="0"/>
              <a:t>constant-pressure/enthalpy</a:t>
            </a:r>
            <a:r>
              <a:rPr lang="en-US" sz="2000" dirty="0" smtClean="0"/>
              <a:t> or </a:t>
            </a:r>
            <a:r>
              <a:rPr lang="en-US" sz="2000" b="1" dirty="0" smtClean="0"/>
              <a:t>constant-volume/internal energy</a:t>
            </a:r>
          </a:p>
          <a:p>
            <a:pPr lvl="1"/>
            <a:r>
              <a:rPr lang="en-US" sz="2000" dirty="0" smtClean="0"/>
              <a:t>For the time being we are using the latter</a:t>
            </a:r>
          </a:p>
          <a:p>
            <a:pPr lvl="1"/>
            <a:r>
              <a:rPr lang="en-US" sz="2000" dirty="0" smtClean="0"/>
              <a:t>PyJac-V2 also implements the equations using the number of moles of each species as the independent variables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24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4" y="3629307"/>
            <a:ext cx="2552700" cy="2133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3" y="3654707"/>
            <a:ext cx="2590800" cy="2082800"/>
          </a:xfrm>
          <a:prstGeom prst="rect">
            <a:avLst/>
          </a:prstGeom>
          <a:ln w="34925">
            <a:solidFill>
              <a:srgbClr val="0070C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75704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Constant-Volume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9053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Attenuation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Alternative approach to fully differential or differential/algebraic approaches to chemistry: attenuation</a:t>
            </a:r>
          </a:p>
          <a:p>
            <a:r>
              <a:rPr lang="en-US" sz="2000" dirty="0" smtClean="0"/>
              <a:t>Penalize fully differential approach with RHS term forcing to manifold</a:t>
            </a:r>
          </a:p>
          <a:p>
            <a:r>
              <a:rPr lang="en-US" sz="2000" dirty="0" smtClean="0"/>
              <a:t>Good resource: </a:t>
            </a:r>
            <a:r>
              <a:rPr lang="en-US" sz="2000" dirty="0" err="1" smtClean="0"/>
              <a:t>Ascher</a:t>
            </a:r>
            <a:r>
              <a:rPr lang="en-US" sz="2000" dirty="0" smtClean="0"/>
              <a:t> and </a:t>
            </a:r>
            <a:r>
              <a:rPr lang="en-US" sz="2000" dirty="0" err="1" smtClean="0"/>
              <a:t>Petzold</a:t>
            </a:r>
            <a:r>
              <a:rPr lang="en-US" sz="2000" dirty="0" smtClean="0"/>
              <a:t> (1998)</a:t>
            </a:r>
            <a:endParaRPr lang="en-US" sz="2000" dirty="0" smtClean="0"/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4" y="2797951"/>
            <a:ext cx="11811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5" y="2785251"/>
            <a:ext cx="24384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2" y="2355814"/>
            <a:ext cx="3073400" cy="1117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59429" y="3062794"/>
            <a:ext cx="49949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2" y="2366151"/>
            <a:ext cx="2946400" cy="431800"/>
          </a:xfrm>
          <a:prstGeom prst="rect">
            <a:avLst/>
          </a:prstGeom>
        </p:spPr>
      </p:pic>
      <p:pic>
        <p:nvPicPr>
          <p:cNvPr id="19460" name="Picture 4" descr="https://codimd.tiker.net/uploads/upload_07c13203ac5e4bc2a18a1220597b10f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" y="3733793"/>
            <a:ext cx="3155140" cy="23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bbf1590edcbdf38bee256a37eec89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57" y="3733793"/>
            <a:ext cx="3155141" cy="23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codimd.tiker.net/uploads/upload_1996e90de19e3a2ae3e9bf9e60c22ae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65" y="3753065"/>
            <a:ext cx="3138835" cy="235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57737</TotalTime>
  <Words>5317</Words>
  <Application>Microsoft Macintosh PowerPoint</Application>
  <PresentationFormat>Letter Paper (8.5x11 in)</PresentationFormat>
  <Paragraphs>991</Paragraphs>
  <Slides>106</Slides>
  <Notes>105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Calibri</vt:lpstr>
      <vt:lpstr>Calibri Light</vt:lpstr>
      <vt:lpstr>Mangal</vt:lpstr>
      <vt:lpstr>System Font Regular</vt:lpstr>
      <vt:lpstr>Arial</vt:lpstr>
      <vt:lpstr>Office Theme</vt:lpstr>
      <vt:lpstr>Equation</vt:lpstr>
      <vt:lpstr>Time Integration of Reacting Flows and Energy-Stable Hybrid Spatial Discretizations</vt:lpstr>
      <vt:lpstr>Goals for This Presentation</vt:lpstr>
      <vt:lpstr>Goals for This Presentation</vt:lpstr>
      <vt:lpstr>Goals for This Presentation</vt:lpstr>
      <vt:lpstr>Goals for This Presentation</vt:lpstr>
      <vt:lpstr>Time Integration of Reacting Flows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Governing Equations</vt:lpstr>
      <vt:lpstr>Governing Equations (2)</vt:lpstr>
      <vt:lpstr>Numerics: Multi-Rate Integration</vt:lpstr>
      <vt:lpstr>Numerics: Multi-Rate Integration (2)</vt:lpstr>
      <vt:lpstr>Numerics: Multi-Rate Integration (3)</vt:lpstr>
      <vt:lpstr>Gap: Multi-Rate Example</vt:lpstr>
      <vt:lpstr>Gap: Multi-Rate Example (2)</vt:lpstr>
      <vt:lpstr>Gap: Multi-Rate Example (3)</vt:lpstr>
      <vt:lpstr>Numerics: Multi-Rate Integration (4)</vt:lpstr>
      <vt:lpstr>Numerics: Multi-Rate Chemistry</vt:lpstr>
      <vt:lpstr>Numerics: Multi-Rate Chemistry (2)</vt:lpstr>
      <vt:lpstr>Numerics: Multi-Rate Chemistry (3)</vt:lpstr>
      <vt:lpstr>Numerics: Implicit Chemistry</vt:lpstr>
      <vt:lpstr>Numerics: Implicit Chemistry</vt:lpstr>
      <vt:lpstr>Numerics: Implicit Chemistry (2)</vt:lpstr>
      <vt:lpstr>Numerics: Implicit Chemistry (3)</vt:lpstr>
      <vt:lpstr>Numerics: Implicit Chemistry (4)</vt:lpstr>
      <vt:lpstr>Gap: PyJac-V2 Validation</vt:lpstr>
      <vt:lpstr>Gap: PyJac-V2 Validation</vt:lpstr>
      <vt:lpstr>Gap: PyJac-V2 Validation (2)</vt:lpstr>
      <vt:lpstr>Numerics: Error/Timestep Control</vt:lpstr>
      <vt:lpstr>Numerics: Error/Timestep Control (2)</vt:lpstr>
      <vt:lpstr>Numerics: Error/Timestep Control (3)</vt:lpstr>
      <vt:lpstr>Current Status: Controller</vt:lpstr>
      <vt:lpstr>Current Status: Controller (2)</vt:lpstr>
      <vt:lpstr>Current Status: Controller (2)</vt:lpstr>
      <vt:lpstr>Demonstrative Test Problem</vt:lpstr>
      <vt:lpstr>Current Status: Test Problem</vt:lpstr>
      <vt:lpstr>Current Status: Test Problem (2)</vt:lpstr>
      <vt:lpstr>Current Status: Synthesis/V+V</vt:lpstr>
      <vt:lpstr>Current Status: Synthesis/V+V (2)</vt:lpstr>
      <vt:lpstr>Current Status: Synthesis/V+V (3)</vt:lpstr>
      <vt:lpstr>Current Status: Synthesis/V+V (4)</vt:lpstr>
      <vt:lpstr>Risk Mitigation</vt:lpstr>
      <vt:lpstr>Outlook and Open Questions</vt:lpstr>
      <vt:lpstr>Energy-Stable Hybrid Spatial Discretizations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In This Section…</vt:lpstr>
      <vt:lpstr>Governing Equations</vt:lpstr>
      <vt:lpstr>Demonstrating Stability</vt:lpstr>
      <vt:lpstr>Demonstrating Stability (2)</vt:lpstr>
      <vt:lpstr>Interface Method</vt:lpstr>
      <vt:lpstr>Interface Method: Glue Grids</vt:lpstr>
      <vt:lpstr>Interface Method: Glue Grids (2)</vt:lpstr>
      <vt:lpstr>Interface Method: Flux/Penalty</vt:lpstr>
      <vt:lpstr>Interface Method: Flux/Penalty (2)</vt:lpstr>
      <vt:lpstr>Interface Method: Flux/Penalty (3)</vt:lpstr>
      <vt:lpstr>Interface Method: Flux/Penalty (4)</vt:lpstr>
      <vt:lpstr>Interface Method: Flux/Penalty (5)</vt:lpstr>
      <vt:lpstr>Interface Method: Flux/Penalty (6)</vt:lpstr>
      <vt:lpstr>Interface Method: Compatibility</vt:lpstr>
      <vt:lpstr>Interface Method: Construction</vt:lpstr>
      <vt:lpstr>Interface Method: Construction (2)</vt:lpstr>
      <vt:lpstr>Interface Method: Construction (3)</vt:lpstr>
      <vt:lpstr>Interface Method: Construction (4)</vt:lpstr>
      <vt:lpstr>Interface Method: Construction (5)</vt:lpstr>
      <vt:lpstr>Interface Method: Construction (6)</vt:lpstr>
      <vt:lpstr>Interface Method: Construction (7)</vt:lpstr>
      <vt:lpstr>Interface Method: Construction (8)</vt:lpstr>
      <vt:lpstr>Interface Method: Construction (9)</vt:lpstr>
      <vt:lpstr>Interface Method: Construction (10)</vt:lpstr>
      <vt:lpstr>Interface Method: Construction (11)</vt:lpstr>
      <vt:lpstr>Current Status: Understanding the Interior</vt:lpstr>
      <vt:lpstr>Current Status: Advection Demo</vt:lpstr>
      <vt:lpstr>Current Status: Advection Demo (2)</vt:lpstr>
      <vt:lpstr>Current Status: Advection Demo (3)</vt:lpstr>
      <vt:lpstr>Current Status: Advection Demo (4)</vt:lpstr>
      <vt:lpstr>Current Status: Advection Demo (5)</vt:lpstr>
      <vt:lpstr>Current Status: Advection Demo (5)</vt:lpstr>
      <vt:lpstr>Demonstrative Test Problem</vt:lpstr>
      <vt:lpstr>Demonstrative Test Problem</vt:lpstr>
      <vt:lpstr>Risk Mitigation</vt:lpstr>
      <vt:lpstr>Outlook and Open Questions</vt:lpstr>
      <vt:lpstr>References: Time Integration of Reacting Flows</vt:lpstr>
      <vt:lpstr>References: Hybrid Spatial Discretizations</vt:lpstr>
      <vt:lpstr>BACKUP</vt:lpstr>
      <vt:lpstr>Gap: Mass Diffusion</vt:lpstr>
      <vt:lpstr>Gap: Thermodynamic Quantities</vt:lpstr>
      <vt:lpstr>Gap: Species Production Rates</vt:lpstr>
      <vt:lpstr>Numerics: Implicit Chemistry (3)</vt:lpstr>
      <vt:lpstr>Gap: Attenuation</vt:lpstr>
      <vt:lpstr>Gap: Attenuation (2)</vt:lpstr>
      <vt:lpstr>Current Status: Controller (2)</vt:lpstr>
      <vt:lpstr>Implementation: Code Generation</vt:lpstr>
      <vt:lpstr>Interface Method: Construction</vt:lpstr>
      <vt:lpstr>Gap: Glue-to-Glue Projection</vt:lpstr>
      <vt:lpstr>Interface Method: Construction (2)</vt:lpstr>
      <vt:lpstr>Interface Method: Construction (3)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667</cp:revision>
  <cp:lastPrinted>2020-12-29T18:52:37Z</cp:lastPrinted>
  <dcterms:created xsi:type="dcterms:W3CDTF">2019-09-11T01:44:20Z</dcterms:created>
  <dcterms:modified xsi:type="dcterms:W3CDTF">2021-02-14T17:48:47Z</dcterms:modified>
</cp:coreProperties>
</file>